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2"/>
  </p:notesMasterIdLst>
  <p:handoutMasterIdLst>
    <p:handoutMasterId r:id="rId23"/>
  </p:handoutMasterIdLst>
  <p:sldIdLst>
    <p:sldId id="256" r:id="rId5"/>
    <p:sldId id="268" r:id="rId6"/>
    <p:sldId id="259" r:id="rId7"/>
    <p:sldId id="260" r:id="rId8"/>
    <p:sldId id="269" r:id="rId9"/>
    <p:sldId id="262" r:id="rId10"/>
    <p:sldId id="263" r:id="rId11"/>
    <p:sldId id="272" r:id="rId12"/>
    <p:sldId id="273" r:id="rId13"/>
    <p:sldId id="274" r:id="rId14"/>
    <p:sldId id="275" r:id="rId15"/>
    <p:sldId id="276" r:id="rId16"/>
    <p:sldId id="277" r:id="rId17"/>
    <p:sldId id="278" r:id="rId18"/>
    <p:sldId id="279" r:id="rId19"/>
    <p:sldId id="270" r:id="rId20"/>
    <p:sldId id="2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774"/>
    <a:srgbClr val="013657"/>
    <a:srgbClr val="00194C"/>
    <a:srgbClr val="3F3F3F"/>
    <a:srgbClr val="014067"/>
    <a:srgbClr val="014E7D"/>
    <a:srgbClr val="01456F"/>
    <a:srgbClr val="014B79"/>
    <a:srgbClr val="0937C9"/>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9" autoAdjust="0"/>
    <p:restoredTop sz="95244" autoAdjust="0"/>
  </p:normalViewPr>
  <p:slideViewPr>
    <p:cSldViewPr snapToGrid="0" showGuides="1">
      <p:cViewPr varScale="1">
        <p:scale>
          <a:sx n="77" d="100"/>
          <a:sy n="77" d="100"/>
        </p:scale>
        <p:origin x="859" y="62"/>
      </p:cViewPr>
      <p:guideLst>
        <p:guide pos="3840"/>
        <p:guide pos="597"/>
        <p:guide orient="horz" pos="2160"/>
      </p:guideLst>
    </p:cSldViewPr>
  </p:slideViewPr>
  <p:outlineViewPr>
    <p:cViewPr>
      <p:scale>
        <a:sx n="33" d="100"/>
        <a:sy n="33" d="100"/>
      </p:scale>
      <p:origin x="0" y="-4517"/>
    </p:cViewPr>
  </p:outlineViewPr>
  <p:notesTextViewPr>
    <p:cViewPr>
      <p:scale>
        <a:sx n="1" d="1"/>
        <a:sy n="1" d="1"/>
      </p:scale>
      <p:origin x="0" y="0"/>
    </p:cViewPr>
  </p:notesTextViewPr>
  <p:notesViewPr>
    <p:cSldViewPr snapToGrid="0" showGuides="1">
      <p:cViewPr varScale="1">
        <p:scale>
          <a:sx n="65" d="100"/>
          <a:sy n="65" d="100"/>
        </p:scale>
        <p:origin x="2405"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2BFC85-49E4-447A-A7E3-16153CB2FE2A}" type="datetimeFigureOut">
              <a:rPr lang="en-US" smtClean="0"/>
              <a:t>6/3/2026</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1B50E-4C60-4F9E-B773-52059170945B}" type="datetimeFigureOut">
              <a:rPr lang="en-US" noProof="0" smtClean="0"/>
              <a:t>6/3/2026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9230CFA-805A-4FD3-B3A0-DAAA5993DA17}" type="slidenum">
              <a:rPr lang="en-US" noProof="0" smtClean="0"/>
              <a:t>11</a:t>
            </a:fld>
            <a:endParaRPr lang="en-US" noProof="0" dirty="0"/>
          </a:p>
        </p:txBody>
      </p:sp>
    </p:spTree>
    <p:extLst>
      <p:ext uri="{BB962C8B-B14F-4D97-AF65-F5344CB8AC3E}">
        <p14:creationId xmlns:p14="http://schemas.microsoft.com/office/powerpoint/2010/main" val="86013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9230CFA-805A-4FD3-B3A0-DAAA5993DA17}" type="slidenum">
              <a:rPr lang="en-US" noProof="0" smtClean="0"/>
              <a:t>12</a:t>
            </a:fld>
            <a:endParaRPr lang="en-US" noProof="0" dirty="0"/>
          </a:p>
        </p:txBody>
      </p:sp>
    </p:spTree>
    <p:extLst>
      <p:ext uri="{BB962C8B-B14F-4D97-AF65-F5344CB8AC3E}">
        <p14:creationId xmlns:p14="http://schemas.microsoft.com/office/powerpoint/2010/main" val="2455130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9230CFA-805A-4FD3-B3A0-DAAA5993DA17}" type="slidenum">
              <a:rPr lang="en-US" noProof="0" smtClean="0"/>
              <a:t>13</a:t>
            </a:fld>
            <a:endParaRPr lang="en-US" noProof="0" dirty="0"/>
          </a:p>
        </p:txBody>
      </p:sp>
    </p:spTree>
    <p:extLst>
      <p:ext uri="{BB962C8B-B14F-4D97-AF65-F5344CB8AC3E}">
        <p14:creationId xmlns:p14="http://schemas.microsoft.com/office/powerpoint/2010/main" val="379566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9230CFA-805A-4FD3-B3A0-DAAA5993DA17}" type="slidenum">
              <a:rPr lang="en-US" noProof="0" smtClean="0"/>
              <a:t>14</a:t>
            </a:fld>
            <a:endParaRPr lang="en-US" noProof="0" dirty="0"/>
          </a:p>
        </p:txBody>
      </p:sp>
    </p:spTree>
    <p:extLst>
      <p:ext uri="{BB962C8B-B14F-4D97-AF65-F5344CB8AC3E}">
        <p14:creationId xmlns:p14="http://schemas.microsoft.com/office/powerpoint/2010/main" val="2125966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9230CFA-805A-4FD3-B3A0-DAAA5993DA17}" type="slidenum">
              <a:rPr lang="en-US" noProof="0" smtClean="0"/>
              <a:t>15</a:t>
            </a:fld>
            <a:endParaRPr lang="en-US" noProof="0" dirty="0"/>
          </a:p>
        </p:txBody>
      </p:sp>
    </p:spTree>
    <p:extLst>
      <p:ext uri="{BB962C8B-B14F-4D97-AF65-F5344CB8AC3E}">
        <p14:creationId xmlns:p14="http://schemas.microsoft.com/office/powerpoint/2010/main" val="2930322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noProof="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US" noProof="0" smtClean="0"/>
              <a:t>‹#›</a:t>
            </a:fld>
            <a:endParaRPr lang="en-US" noProof="0" dirty="0"/>
          </a:p>
        </p:txBody>
      </p:sp>
      <p:sp>
        <p:nvSpPr>
          <p:cNvPr id="15" name="TextBox 14">
            <a:extLst>
              <a:ext uri="{FF2B5EF4-FFF2-40B4-BE49-F238E27FC236}">
                <a16:creationId xmlns:a16="http://schemas.microsoft.com/office/drawing/2014/main" id="{5E24A5A7-66A2-7F43-9A7A-5E13F74F8C0E}"/>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a:t>Click to 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noProof="0"/>
              <a:t>Click to 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Tree>
    <p:extLst>
      <p:ext uri="{BB962C8B-B14F-4D97-AF65-F5344CB8AC3E}">
        <p14:creationId xmlns:p14="http://schemas.microsoft.com/office/powerpoint/2010/main" val="32565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Box 15">
            <a:extLst>
              <a:ext uri="{FF2B5EF4-FFF2-40B4-BE49-F238E27FC236}">
                <a16:creationId xmlns:a16="http://schemas.microsoft.com/office/drawing/2014/main"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noProof="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Box 15">
            <a:extLst>
              <a:ext uri="{FF2B5EF4-FFF2-40B4-BE49-F238E27FC236}">
                <a16:creationId xmlns:a16="http://schemas.microsoft.com/office/drawing/2014/main"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noProof="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a:t>Click icon to add table</a:t>
            </a:r>
            <a:endParaRPr lang="en-US" noProof="0" dirty="0"/>
          </a:p>
        </p:txBody>
      </p:sp>
    </p:spTree>
    <p:extLst>
      <p:ext uri="{BB962C8B-B14F-4D97-AF65-F5344CB8AC3E}">
        <p14:creationId xmlns:p14="http://schemas.microsoft.com/office/powerpoint/2010/main" val="341506091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US" noProof="0"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noProof="0"/>
              <a:t>Add Caption Here</a:t>
            </a:r>
          </a:p>
        </p:txBody>
      </p:sp>
    </p:spTree>
    <p:extLst>
      <p:ext uri="{BB962C8B-B14F-4D97-AF65-F5344CB8AC3E}">
        <p14:creationId xmlns:p14="http://schemas.microsoft.com/office/powerpoint/2010/main" val="4237576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US" noProof="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US" noProof="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en-US" noProof="0" dirty="0"/>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noProof="0"/>
              <a:t>Click icon to add picture</a:t>
            </a:r>
            <a:endParaRPr lang="en-US" noProof="0"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Tree>
    <p:extLst>
      <p:ext uri="{BB962C8B-B14F-4D97-AF65-F5344CB8AC3E}">
        <p14:creationId xmlns:p14="http://schemas.microsoft.com/office/powerpoint/2010/main" val="3839051282"/>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89179159"/>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74596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47377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US" noProof="0"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US" noProof="0" smtClean="0"/>
              <a:t>‹#›</a:t>
            </a:fld>
            <a:endParaRPr lang="en-US" noProof="0"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noProof="0"/>
              <a:t>Click to Edit Master Title Style </a:t>
            </a:r>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noProof="0"/>
              <a:t>Click to 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860695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70065975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US" noProof="0"/>
              <a:t>Click To Edit Master 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339084036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Box 17">
            <a:extLst>
              <a:ext uri="{FF2B5EF4-FFF2-40B4-BE49-F238E27FC236}">
                <a16:creationId xmlns:a16="http://schemas.microsoft.com/office/drawing/2014/main"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19906843"/>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65841909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bg1"/>
                </a:solidFill>
                <a:latin typeface="Arial Black" panose="020B0A04020102020204" pitchFamily="34" charset="0"/>
              </a:rPr>
              <a:t>FR</a:t>
            </a: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US" noProof="0" smtClean="0"/>
              <a:t>‹#›</a:t>
            </a:fld>
            <a:endParaRPr lang="en-US" noProof="0"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noProof="0"/>
              <a:t>Click to edit Master title style</a:t>
            </a:r>
          </a:p>
        </p:txBody>
      </p:sp>
      <p:sp>
        <p:nvSpPr>
          <p:cNvPr id="6" name="Text Placeholder 5">
            <a:extLst>
              <a:ext uri="{FF2B5EF4-FFF2-40B4-BE49-F238E27FC236}">
                <a16:creationId xmlns:a16="http://schemas.microsoft.com/office/drawing/2014/main" id="{C0A2D954-332B-47D0-BE9F-0F2BDE7795D8}"/>
              </a:ext>
            </a:extLst>
          </p:cNvPr>
          <p:cNvSpPr>
            <a:spLocks noGrp="1"/>
          </p:cNvSpPr>
          <p:nvPr>
            <p:ph type="body" sz="quarter" idx="12"/>
          </p:nvPr>
        </p:nvSpPr>
        <p:spPr>
          <a:xfrm>
            <a:off x="1526131" y="1979613"/>
            <a:ext cx="9139738" cy="2898775"/>
          </a:xfrm>
          <a:prstGeom prst="rect">
            <a:avLst/>
          </a:prstGeom>
        </p:spPr>
        <p:txBody>
          <a:bodyPr anchor="ctr"/>
          <a:lstStyle>
            <a:lvl1pPr marL="0" indent="0" algn="ctr">
              <a:buNone/>
              <a:defRPr sz="6000">
                <a:solidFill>
                  <a:schemeClr val="bg1"/>
                </a:solidFill>
              </a:defRPr>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66534080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US" noProof="0" smtClean="0"/>
              <a:pPr/>
              <a:t>‹#›</a:t>
            </a:fld>
            <a:endParaRPr lang="en-US" noProof="0" dirty="0"/>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noProof="0"/>
              <a:t>Click to edit Master title style</a:t>
            </a:r>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716" r:id="rId19"/>
    <p:sldLayoutId id="2147483674" r:id="rId20"/>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Building image">
            <a:extLst>
              <a:ext uri="{FF2B5EF4-FFF2-40B4-BE49-F238E27FC236}">
                <a16:creationId xmlns:a16="http://schemas.microsoft.com/office/drawing/2014/main" id="{257F6BCE-75BB-4ECD-BEA5-21C36A9CC0E9}"/>
              </a:ext>
              <a:ext uri="{C183D7F6-B498-43B3-948B-1728B52AA6E4}">
                <adec:decorative xmlns:adec="http://schemas.microsoft.com/office/drawing/2017/decorative" val="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8" name="Hexagon 17">
            <a:extLst>
              <a:ext uri="{FF2B5EF4-FFF2-40B4-BE49-F238E27FC236}">
                <a16:creationId xmlns:a16="http://schemas.microsoft.com/office/drawing/2014/main" id="{0E6B042D-E9CB-40E0-AAE9-6AD11F53E044}"/>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descr="Company name and logo group of information&#10;">
            <a:extLst>
              <a:ext uri="{FF2B5EF4-FFF2-40B4-BE49-F238E27FC236}">
                <a16:creationId xmlns:a16="http://schemas.microsoft.com/office/drawing/2014/main" id="{5B07AEC6-55AE-4E18-BEEA-A226E87C7897}"/>
              </a:ext>
            </a:extLst>
          </p:cNvPr>
          <p:cNvGrpSpPr/>
          <p:nvPr/>
        </p:nvGrpSpPr>
        <p:grpSpPr>
          <a:xfrm>
            <a:off x="2778654" y="2855631"/>
            <a:ext cx="2273764" cy="1093144"/>
            <a:chOff x="2778654" y="2902286"/>
            <a:chExt cx="2273764" cy="1093144"/>
          </a:xfrm>
        </p:grpSpPr>
        <p:sp>
          <p:nvSpPr>
            <p:cNvPr id="20" name="TextBox 19">
              <a:extLst>
                <a:ext uri="{FF2B5EF4-FFF2-40B4-BE49-F238E27FC236}">
                  <a16:creationId xmlns:a16="http://schemas.microsoft.com/office/drawing/2014/main" id="{94DF2E04-7632-4FED-B0BF-8FB243D982A3}"/>
                </a:ext>
              </a:extLst>
            </p:cNvPr>
            <p:cNvSpPr txBox="1"/>
            <p:nvPr/>
          </p:nvSpPr>
          <p:spPr>
            <a:xfrm>
              <a:off x="3238428" y="2902286"/>
              <a:ext cx="1354217" cy="1015663"/>
            </a:xfrm>
            <a:prstGeom prst="rect">
              <a:avLst/>
            </a:prstGeom>
            <a:noFill/>
          </p:spPr>
          <p:txBody>
            <a:bodyPr wrap="none" rtlCol="0">
              <a:spAutoFit/>
            </a:bodyPr>
            <a:lstStyle/>
            <a:p>
              <a:r>
                <a:rPr lang="en-US" sz="6000" b="1" dirty="0">
                  <a:solidFill>
                    <a:schemeClr val="bg1"/>
                  </a:solidFill>
                  <a:latin typeface="Arial Black" panose="020B0A04020102020204" pitchFamily="34" charset="0"/>
                </a:rPr>
                <a:t>VC</a:t>
              </a:r>
            </a:p>
          </p:txBody>
        </p:sp>
        <p:sp>
          <p:nvSpPr>
            <p:cNvPr id="21" name="TextBox 20">
              <a:extLst>
                <a:ext uri="{FF2B5EF4-FFF2-40B4-BE49-F238E27FC236}">
                  <a16:creationId xmlns:a16="http://schemas.microsoft.com/office/drawing/2014/main" id="{FC9A1C71-347B-44A9-88B4-692D9731582D}"/>
                </a:ext>
              </a:extLst>
            </p:cNvPr>
            <p:cNvSpPr txBox="1"/>
            <p:nvPr/>
          </p:nvSpPr>
          <p:spPr>
            <a:xfrm>
              <a:off x="2778654" y="3687653"/>
              <a:ext cx="2273764" cy="307777"/>
            </a:xfrm>
            <a:prstGeom prst="rect">
              <a:avLst/>
            </a:prstGeom>
            <a:noFill/>
          </p:spPr>
          <p:txBody>
            <a:bodyPr wrap="none" rtlCol="0">
              <a:spAutoFit/>
            </a:bodyPr>
            <a:lstStyle/>
            <a:p>
              <a:r>
                <a:rPr lang="en-US" sz="1400" dirty="0">
                  <a:solidFill>
                    <a:schemeClr val="bg1"/>
                  </a:solidFill>
                  <a:latin typeface="Calibri Light" panose="020F0302020204030204" pitchFamily="34" charset="0"/>
                  <a:cs typeface="Calibri Light" panose="020F0302020204030204" pitchFamily="34" charset="0"/>
                </a:rPr>
                <a:t>VAKRATUND CONSTRUCTION</a:t>
              </a:r>
            </a:p>
          </p:txBody>
        </p:sp>
      </p:grpSp>
      <p:sp>
        <p:nvSpPr>
          <p:cNvPr id="2" name="Title 1">
            <a:extLst>
              <a:ext uri="{FF2B5EF4-FFF2-40B4-BE49-F238E27FC236}">
                <a16:creationId xmlns:a16="http://schemas.microsoft.com/office/drawing/2014/main" id="{3D638ACE-163E-40EB-A458-E794C67EA2A6}"/>
              </a:ext>
            </a:extLst>
          </p:cNvPr>
          <p:cNvSpPr>
            <a:spLocks noGrp="1"/>
          </p:cNvSpPr>
          <p:nvPr>
            <p:ph type="ctrTitle"/>
          </p:nvPr>
        </p:nvSpPr>
        <p:spPr>
          <a:xfrm>
            <a:off x="6375721" y="2006084"/>
            <a:ext cx="5646946" cy="1616252"/>
          </a:xfrm>
        </p:spPr>
        <p:txBody>
          <a:bodyPr>
            <a:normAutofit/>
          </a:bodyPr>
          <a:lstStyle/>
          <a:p>
            <a:r>
              <a:rPr lang="en-US" sz="3200" dirty="0"/>
              <a:t>VAKRATUND CONSTRUCTION</a:t>
            </a:r>
            <a:endParaRPr lang="en-US" sz="3200" b="0" dirty="0"/>
          </a:p>
        </p:txBody>
      </p:sp>
      <p:sp>
        <p:nvSpPr>
          <p:cNvPr id="3" name="Subtitle 2">
            <a:extLst>
              <a:ext uri="{FF2B5EF4-FFF2-40B4-BE49-F238E27FC236}">
                <a16:creationId xmlns:a16="http://schemas.microsoft.com/office/drawing/2014/main" id="{5C9205DF-8F5E-49F7-B00E-6F58293F5130}"/>
              </a:ext>
            </a:extLst>
          </p:cNvPr>
          <p:cNvSpPr>
            <a:spLocks noGrp="1"/>
          </p:cNvSpPr>
          <p:nvPr>
            <p:ph type="subTitle" idx="1"/>
          </p:nvPr>
        </p:nvSpPr>
        <p:spPr/>
        <p:txBody>
          <a:bodyPr/>
          <a:lstStyle/>
          <a:p>
            <a:r>
              <a:rPr lang="en-US" dirty="0"/>
              <a:t>COMPANY PROFILE</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Building image">
            <a:extLst>
              <a:ext uri="{FF2B5EF4-FFF2-40B4-BE49-F238E27FC236}">
                <a16:creationId xmlns:a16="http://schemas.microsoft.com/office/drawing/2014/main" id="{2D599535-C841-457B-BE92-EECA801ED768}"/>
              </a:ext>
              <a:ext uri="{C183D7F6-B498-43B3-948B-1728B52AA6E4}">
                <adec:decorative xmlns:adec="http://schemas.microsoft.com/office/drawing/2017/decorative" val="0"/>
              </a:ext>
            </a:extLst>
          </p:cNvPr>
          <p:cNvPicPr>
            <a:picLocks noGrp="1" noChangeAspect="1"/>
          </p:cNvPicPr>
          <p:nvPr>
            <p:ph type="pic" sz="quarter" idx="13"/>
          </p:nvPr>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0" name="Hexagon 9">
            <a:extLst>
              <a:ext uri="{FF2B5EF4-FFF2-40B4-BE49-F238E27FC236}">
                <a16:creationId xmlns:a16="http://schemas.microsoft.com/office/drawing/2014/main" id="{84367257-921F-4C31-9DD7-8B0616248FDF}"/>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descr="Company initials and name grouped block">
            <a:extLst>
              <a:ext uri="{FF2B5EF4-FFF2-40B4-BE49-F238E27FC236}">
                <a16:creationId xmlns:a16="http://schemas.microsoft.com/office/drawing/2014/main" id="{91C1EA1C-1F3E-4109-905A-96F1DC0515BC}"/>
              </a:ext>
            </a:extLst>
          </p:cNvPr>
          <p:cNvGrpSpPr/>
          <p:nvPr/>
        </p:nvGrpSpPr>
        <p:grpSpPr>
          <a:xfrm>
            <a:off x="2760777" y="2855631"/>
            <a:ext cx="2273764" cy="1090303"/>
            <a:chOff x="2760777" y="2902286"/>
            <a:chExt cx="2273764" cy="1090303"/>
          </a:xfrm>
        </p:grpSpPr>
        <p:sp>
          <p:nvSpPr>
            <p:cNvPr id="7" name="TextBox 6">
              <a:extLst>
                <a:ext uri="{FF2B5EF4-FFF2-40B4-BE49-F238E27FC236}">
                  <a16:creationId xmlns:a16="http://schemas.microsoft.com/office/drawing/2014/main" id="{4835BE9C-E4C1-41B7-ACD8-7ABEC8DF5F24}"/>
                </a:ext>
              </a:extLst>
            </p:cNvPr>
            <p:cNvSpPr txBox="1"/>
            <p:nvPr/>
          </p:nvSpPr>
          <p:spPr>
            <a:xfrm>
              <a:off x="3238428" y="2902286"/>
              <a:ext cx="1354217" cy="1015663"/>
            </a:xfrm>
            <a:prstGeom prst="rect">
              <a:avLst/>
            </a:prstGeom>
            <a:noFill/>
          </p:spPr>
          <p:txBody>
            <a:bodyPr wrap="none" rtlCol="0">
              <a:spAutoFit/>
            </a:bodyPr>
            <a:lstStyle/>
            <a:p>
              <a:r>
                <a:rPr lang="en-US" sz="6000" b="1" dirty="0">
                  <a:latin typeface="Arial Black" panose="020B0A04020102020204" pitchFamily="34" charset="0"/>
                </a:rPr>
                <a:t>VC</a:t>
              </a:r>
            </a:p>
          </p:txBody>
        </p:sp>
        <p:sp>
          <p:nvSpPr>
            <p:cNvPr id="9" name="TextBox 8">
              <a:extLst>
                <a:ext uri="{FF2B5EF4-FFF2-40B4-BE49-F238E27FC236}">
                  <a16:creationId xmlns:a16="http://schemas.microsoft.com/office/drawing/2014/main" id="{64052DBB-CC72-4F59-92CE-00AB25EFF3F6}"/>
                </a:ext>
              </a:extLst>
            </p:cNvPr>
            <p:cNvSpPr txBox="1"/>
            <p:nvPr/>
          </p:nvSpPr>
          <p:spPr>
            <a:xfrm>
              <a:off x="2760777" y="3684812"/>
              <a:ext cx="2273764" cy="307777"/>
            </a:xfrm>
            <a:prstGeom prst="rect">
              <a:avLst/>
            </a:prstGeom>
            <a:noFill/>
          </p:spPr>
          <p:txBody>
            <a:bodyPr wrap="none" rtlCol="0">
              <a:spAutoFit/>
            </a:bodyPr>
            <a:lstStyle/>
            <a:p>
              <a:r>
                <a:rPr lang="en-US" sz="1400" dirty="0">
                  <a:latin typeface="Calibri Light" panose="020F0302020204030204" pitchFamily="34" charset="0"/>
                  <a:cs typeface="Calibri Light" panose="020F0302020204030204" pitchFamily="34" charset="0"/>
                </a:rPr>
                <a:t>VAKRATUND CONSTRUCTION</a:t>
              </a:r>
            </a:p>
          </p:txBody>
        </p:sp>
      </p:grpSp>
      <p:sp>
        <p:nvSpPr>
          <p:cNvPr id="4" name="Title 3">
            <a:extLst>
              <a:ext uri="{FF2B5EF4-FFF2-40B4-BE49-F238E27FC236}">
                <a16:creationId xmlns:a16="http://schemas.microsoft.com/office/drawing/2014/main" id="{291CA16A-993E-43BA-BDDC-9E427CF951B2}"/>
              </a:ext>
            </a:extLst>
          </p:cNvPr>
          <p:cNvSpPr>
            <a:spLocks noGrp="1"/>
          </p:cNvSpPr>
          <p:nvPr>
            <p:ph type="title"/>
          </p:nvPr>
        </p:nvSpPr>
        <p:spPr>
          <a:xfrm>
            <a:off x="6580056" y="1987421"/>
            <a:ext cx="4911633" cy="665628"/>
          </a:xfrm>
        </p:spPr>
        <p:txBody>
          <a:bodyPr/>
          <a:lstStyle/>
          <a:p>
            <a:r>
              <a:rPr lang="en-US" dirty="0"/>
              <a:t>INDEX</a:t>
            </a:r>
            <a:endParaRPr lang="en-US" b="0" dirty="0"/>
          </a:p>
        </p:txBody>
      </p:sp>
      <p:sp>
        <p:nvSpPr>
          <p:cNvPr id="5" name="Text Placeholder 4">
            <a:extLst>
              <a:ext uri="{FF2B5EF4-FFF2-40B4-BE49-F238E27FC236}">
                <a16:creationId xmlns:a16="http://schemas.microsoft.com/office/drawing/2014/main" id="{F063A021-7C19-4C85-B48B-EFEA732C1906}"/>
              </a:ext>
            </a:extLst>
          </p:cNvPr>
          <p:cNvSpPr>
            <a:spLocks noGrp="1"/>
          </p:cNvSpPr>
          <p:nvPr>
            <p:ph type="body" idx="1"/>
          </p:nvPr>
        </p:nvSpPr>
        <p:spPr>
          <a:xfrm>
            <a:off x="6283842" y="2855631"/>
            <a:ext cx="4911633" cy="2192887"/>
          </a:xfrm>
        </p:spPr>
        <p:txBody>
          <a:bodyPr>
            <a:normAutofit fontScale="92500" lnSpcReduction="20000"/>
          </a:bodyPr>
          <a:lstStyle/>
          <a:p>
            <a:pPr marL="342900" indent="-342900">
              <a:buFont typeface="Arial" panose="020B0604020202020204" pitchFamily="34" charset="0"/>
              <a:buChar char="•"/>
            </a:pPr>
            <a:r>
              <a:rPr lang="en-US" dirty="0"/>
              <a:t>ABOUT US</a:t>
            </a:r>
          </a:p>
          <a:p>
            <a:pPr marL="342900" indent="-342900">
              <a:buFont typeface="Arial" panose="020B0604020202020204" pitchFamily="34" charset="0"/>
              <a:buChar char="•"/>
            </a:pPr>
            <a:r>
              <a:rPr lang="en-US" dirty="0"/>
              <a:t>BACKGROUND</a:t>
            </a:r>
          </a:p>
          <a:p>
            <a:pPr marL="342900" indent="-342900">
              <a:buFont typeface="Arial" panose="020B0604020202020204" pitchFamily="34" charset="0"/>
              <a:buChar char="•"/>
            </a:pPr>
            <a:r>
              <a:rPr lang="en-US" dirty="0"/>
              <a:t>OUR MISSION</a:t>
            </a:r>
          </a:p>
          <a:p>
            <a:pPr marL="342900" indent="-342900">
              <a:buFont typeface="Arial" panose="020B0604020202020204" pitchFamily="34" charset="0"/>
              <a:buChar char="•"/>
            </a:pPr>
            <a:r>
              <a:rPr lang="en-US" dirty="0"/>
              <a:t>SAFETY</a:t>
            </a:r>
          </a:p>
          <a:p>
            <a:pPr marL="342900" indent="-342900">
              <a:buFont typeface="Arial" panose="020B0604020202020204" pitchFamily="34" charset="0"/>
              <a:buChar char="•"/>
            </a:pPr>
            <a:r>
              <a:rPr lang="en-US" dirty="0"/>
              <a:t>LIST OF EQUIPMENTS AND INSTRUMENTS</a:t>
            </a:r>
          </a:p>
          <a:p>
            <a:pPr marL="342900" indent="-342900">
              <a:buFont typeface="Arial" panose="020B0604020202020204" pitchFamily="34" charset="0"/>
              <a:buChar char="•"/>
            </a:pPr>
            <a:r>
              <a:rPr lang="en-US" dirty="0"/>
              <a:t>OUR ESTEEMED CLIENTS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292661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E11BF-33A5-4653-A144-CCCBACF58C30}"/>
              </a:ext>
            </a:extLst>
          </p:cNvPr>
          <p:cNvSpPr>
            <a:spLocks noGrp="1"/>
          </p:cNvSpPr>
          <p:nvPr>
            <p:ph type="title"/>
          </p:nvPr>
        </p:nvSpPr>
        <p:spPr/>
        <p:txBody>
          <a:bodyPr/>
          <a:lstStyle/>
          <a:p>
            <a:r>
              <a:rPr lang="en-US" dirty="0"/>
              <a:t>About </a:t>
            </a:r>
            <a:r>
              <a:rPr lang="en-US" b="0" dirty="0"/>
              <a:t>Us</a:t>
            </a:r>
          </a:p>
        </p:txBody>
      </p:sp>
      <p:sp>
        <p:nvSpPr>
          <p:cNvPr id="9" name="Text Placeholder 8">
            <a:extLst>
              <a:ext uri="{FF2B5EF4-FFF2-40B4-BE49-F238E27FC236}">
                <a16:creationId xmlns:a16="http://schemas.microsoft.com/office/drawing/2014/main" id="{53469036-D1FB-4164-96AE-B6D8CECCFC96}"/>
              </a:ext>
            </a:extLst>
          </p:cNvPr>
          <p:cNvSpPr>
            <a:spLocks noGrp="1"/>
          </p:cNvSpPr>
          <p:nvPr>
            <p:ph type="body" sz="quarter" idx="13"/>
          </p:nvPr>
        </p:nvSpPr>
        <p:spPr/>
        <p:txBody>
          <a:bodyPr/>
          <a:lstStyle/>
          <a:p>
            <a:r>
              <a:rPr lang="en-US" dirty="0"/>
              <a:t>QUICK GLIMPSE</a:t>
            </a:r>
          </a:p>
        </p:txBody>
      </p:sp>
      <p:sp>
        <p:nvSpPr>
          <p:cNvPr id="7" name="Content Placeholder 6">
            <a:extLst>
              <a:ext uri="{FF2B5EF4-FFF2-40B4-BE49-F238E27FC236}">
                <a16:creationId xmlns:a16="http://schemas.microsoft.com/office/drawing/2014/main" id="{2482DBEC-EE72-4155-ACC5-87E80C5606A9}"/>
              </a:ext>
            </a:extLst>
          </p:cNvPr>
          <p:cNvSpPr>
            <a:spLocks noGrp="1"/>
          </p:cNvSpPr>
          <p:nvPr>
            <p:ph idx="1"/>
          </p:nvPr>
        </p:nvSpPr>
        <p:spPr/>
        <p:txBody>
          <a:bodyPr>
            <a:normAutofit fontScale="85000" lnSpcReduction="10000"/>
          </a:bodyPr>
          <a:lstStyle/>
          <a:p>
            <a:pPr lvl="0"/>
            <a:r>
              <a:rPr lang="en-US" dirty="0"/>
              <a:t>Our company is a sole proprietorship company. </a:t>
            </a:r>
          </a:p>
          <a:p>
            <a:pPr lvl="0"/>
            <a:r>
              <a:rPr lang="en-US" dirty="0"/>
              <a:t>Our office is situated at Laxmi – Narayan building, Dhadge mala, Chakan. </a:t>
            </a:r>
          </a:p>
          <a:p>
            <a:pPr lvl="0"/>
            <a:r>
              <a:rPr lang="en-US" dirty="0"/>
              <a:t>We carry out all civil related works for residential as well as industrial clients and we also work as government contractors. </a:t>
            </a:r>
          </a:p>
          <a:p>
            <a:pPr lvl="0"/>
            <a:r>
              <a:rPr lang="en-US" dirty="0"/>
              <a:t>We promise quality work within the given time and within the prescribed budget. </a:t>
            </a:r>
          </a:p>
        </p:txBody>
      </p:sp>
      <p:pic>
        <p:nvPicPr>
          <p:cNvPr id="13" name="Picture Placeholder 12" title="Skyline">
            <a:extLst>
              <a:ext uri="{FF2B5EF4-FFF2-40B4-BE49-F238E27FC236}">
                <a16:creationId xmlns:a16="http://schemas.microsoft.com/office/drawing/2014/main" id="{066FE296-3466-420F-AD6C-D3A37B973B7D}"/>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6604000" y="0"/>
            <a:ext cx="5588000" cy="6872249"/>
          </a:xfrm>
        </p:spPr>
      </p:pic>
      <p:sp>
        <p:nvSpPr>
          <p:cNvPr id="11" name="Footer Placeholder 10">
            <a:extLst>
              <a:ext uri="{FF2B5EF4-FFF2-40B4-BE49-F238E27FC236}">
                <a16:creationId xmlns:a16="http://schemas.microsoft.com/office/drawing/2014/main" id="{47F4D2C2-B71A-4089-A3FE-603C32706CA6}"/>
              </a:ext>
            </a:extLst>
          </p:cNvPr>
          <p:cNvSpPr>
            <a:spLocks noGrp="1"/>
          </p:cNvSpPr>
          <p:nvPr>
            <p:ph type="ftr" sz="quarter" idx="14"/>
          </p:nvPr>
        </p:nvSpPr>
        <p:spPr/>
        <p:txBody>
          <a:bodyPr/>
          <a:lstStyle/>
          <a:p>
            <a:r>
              <a:rPr lang="en-US" dirty="0"/>
              <a:t>Add a footer</a:t>
            </a:r>
          </a:p>
        </p:txBody>
      </p:sp>
      <p:sp>
        <p:nvSpPr>
          <p:cNvPr id="12" name="Slide Number Placeholder 11">
            <a:extLst>
              <a:ext uri="{FF2B5EF4-FFF2-40B4-BE49-F238E27FC236}">
                <a16:creationId xmlns:a16="http://schemas.microsoft.com/office/drawing/2014/main" id="{FBA1BB58-7555-4382-B178-7ED04E137E77}"/>
              </a:ext>
            </a:extLst>
          </p:cNvPr>
          <p:cNvSpPr>
            <a:spLocks noGrp="1"/>
          </p:cNvSpPr>
          <p:nvPr>
            <p:ph type="sldNum" sz="quarter" idx="15"/>
          </p:nvPr>
        </p:nvSpPr>
        <p:spPr/>
        <p:txBody>
          <a:bodyPr/>
          <a:lstStyle/>
          <a:p>
            <a:fld id="{8699F50C-BE38-4BD0-BA84-9B090E1F2B9B}" type="slidenum">
              <a:rPr lang="en-US" smtClean="0"/>
              <a:pPr/>
              <a:t>3</a:t>
            </a:fld>
            <a:endParaRPr lang="en-US" dirty="0"/>
          </a:p>
        </p:txBody>
      </p:sp>
    </p:spTree>
    <p:extLst>
      <p:ext uri="{BB962C8B-B14F-4D97-AF65-F5344CB8AC3E}">
        <p14:creationId xmlns:p14="http://schemas.microsoft.com/office/powerpoint/2010/main" val="97200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3">
            <a:extLst>
              <a:ext uri="{FF2B5EF4-FFF2-40B4-BE49-F238E27FC236}">
                <a16:creationId xmlns:a16="http://schemas.microsoft.com/office/drawing/2014/main" id="{1ABD613F-111C-41D6-9F8E-8B2C42A5E047}"/>
              </a:ext>
            </a:extLst>
          </p:cNvPr>
          <p:cNvSpPr>
            <a:spLocks noGrp="1"/>
          </p:cNvSpPr>
          <p:nvPr>
            <p:ph type="title"/>
          </p:nvPr>
        </p:nvSpPr>
        <p:spPr/>
        <p:txBody>
          <a:bodyPr/>
          <a:lstStyle/>
          <a:p>
            <a:r>
              <a:rPr lang="en-US" dirty="0"/>
              <a:t>Background</a:t>
            </a:r>
            <a:endParaRPr lang="en-US" b="0" dirty="0"/>
          </a:p>
        </p:txBody>
      </p:sp>
      <p:sp>
        <p:nvSpPr>
          <p:cNvPr id="43" name="Text Placeholder 8">
            <a:extLst>
              <a:ext uri="{FF2B5EF4-FFF2-40B4-BE49-F238E27FC236}">
                <a16:creationId xmlns:a16="http://schemas.microsoft.com/office/drawing/2014/main" id="{EA7C22CB-613A-4C0B-90B3-4A405F793D3C}"/>
              </a:ext>
            </a:extLst>
          </p:cNvPr>
          <p:cNvSpPr>
            <a:spLocks noGrp="1"/>
          </p:cNvSpPr>
          <p:nvPr>
            <p:ph type="body" sz="quarter" idx="13"/>
          </p:nvPr>
        </p:nvSpPr>
        <p:spPr>
          <a:xfrm>
            <a:off x="531380" y="2496102"/>
            <a:ext cx="6036846" cy="608895"/>
          </a:xfrm>
        </p:spPr>
        <p:txBody>
          <a:bodyPr/>
          <a:lstStyle/>
          <a:p>
            <a:r>
              <a:rPr lang="en-US" dirty="0"/>
              <a:t>Vakratund Construction was established in 2007.</a:t>
            </a:r>
          </a:p>
        </p:txBody>
      </p:sp>
      <p:sp>
        <p:nvSpPr>
          <p:cNvPr id="42" name="Content Placeholder 6">
            <a:extLst>
              <a:ext uri="{FF2B5EF4-FFF2-40B4-BE49-F238E27FC236}">
                <a16:creationId xmlns:a16="http://schemas.microsoft.com/office/drawing/2014/main" id="{55EACD59-7C51-4810-94C6-BCB4D12346DC}"/>
              </a:ext>
            </a:extLst>
          </p:cNvPr>
          <p:cNvSpPr>
            <a:spLocks noGrp="1"/>
          </p:cNvSpPr>
          <p:nvPr>
            <p:ph idx="1"/>
          </p:nvPr>
        </p:nvSpPr>
        <p:spPr/>
        <p:txBody>
          <a:bodyPr>
            <a:normAutofit fontScale="92500" lnSpcReduction="20000"/>
          </a:bodyPr>
          <a:lstStyle/>
          <a:p>
            <a:pPr lvl="0"/>
            <a:r>
              <a:rPr lang="en-US" dirty="0"/>
              <a:t>From then till now we have carried out a numerous projects for residential as well as industrial clients . </a:t>
            </a:r>
          </a:p>
          <a:p>
            <a:pPr lvl="0"/>
            <a:r>
              <a:rPr lang="en-US" dirty="0"/>
              <a:t>In year 2016 we started our work as government contractors and carried out projects for various government bodies. </a:t>
            </a:r>
          </a:p>
          <a:p>
            <a:pPr lvl="0"/>
            <a:r>
              <a:rPr lang="en-IN" dirty="0"/>
              <a:t>Architectural craftsmanship, engineering, integrity, honesty, and quality workmanship are what we have built our reputation on since last one decades </a:t>
            </a:r>
            <a:r>
              <a:rPr lang="en-US" dirty="0"/>
              <a:t>. </a:t>
            </a:r>
          </a:p>
        </p:txBody>
      </p:sp>
      <p:pic>
        <p:nvPicPr>
          <p:cNvPr id="59" name="Picture Placeholder 58" title="Buildings">
            <a:extLst>
              <a:ext uri="{FF2B5EF4-FFF2-40B4-BE49-F238E27FC236}">
                <a16:creationId xmlns:a16="http://schemas.microsoft.com/office/drawing/2014/main" id="{3FCCC668-2247-4814-9CC5-9C5D4B447AA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7212169" y="421292"/>
            <a:ext cx="4979832" cy="6436708"/>
          </a:xfrm>
        </p:spPr>
      </p:pic>
      <p:sp>
        <p:nvSpPr>
          <p:cNvPr id="35" name="Footer Placeholder 34">
            <a:extLst>
              <a:ext uri="{FF2B5EF4-FFF2-40B4-BE49-F238E27FC236}">
                <a16:creationId xmlns:a16="http://schemas.microsoft.com/office/drawing/2014/main" id="{6390A22B-EC07-E942-A46F-F36FDD7FDB9D}"/>
              </a:ext>
            </a:extLst>
          </p:cNvPr>
          <p:cNvSpPr>
            <a:spLocks noGrp="1"/>
          </p:cNvSpPr>
          <p:nvPr>
            <p:ph type="ftr" sz="quarter" idx="15"/>
          </p:nvPr>
        </p:nvSpPr>
        <p:spPr/>
        <p:txBody>
          <a:bodyPr/>
          <a:lstStyle/>
          <a:p>
            <a:r>
              <a:rPr lang="en-US" dirty="0"/>
              <a:t>Add a footer</a:t>
            </a:r>
          </a:p>
        </p:txBody>
      </p:sp>
      <p:sp>
        <p:nvSpPr>
          <p:cNvPr id="10" name="Slide Number Placeholder 9">
            <a:extLst>
              <a:ext uri="{FF2B5EF4-FFF2-40B4-BE49-F238E27FC236}">
                <a16:creationId xmlns:a16="http://schemas.microsoft.com/office/drawing/2014/main" id="{A267D224-5586-43DC-82CA-8605E158298B}"/>
              </a:ext>
            </a:extLst>
          </p:cNvPr>
          <p:cNvSpPr>
            <a:spLocks noGrp="1"/>
          </p:cNvSpPr>
          <p:nvPr>
            <p:ph type="sldNum" sz="quarter" idx="16"/>
          </p:nvPr>
        </p:nvSpPr>
        <p:spPr/>
        <p:txBody>
          <a:bodyPr/>
          <a:lstStyle/>
          <a:p>
            <a:fld id="{8699F50C-BE38-4BD0-BA84-9B090E1F2B9B}" type="slidenum">
              <a:rPr lang="en-US" smtClean="0"/>
              <a:pPr/>
              <a:t>4</a:t>
            </a:fld>
            <a:endParaRPr lang="en-US" dirty="0"/>
          </a:p>
        </p:txBody>
      </p:sp>
      <p:sp>
        <p:nvSpPr>
          <p:cNvPr id="8" name="Rounded Rectangle 7"/>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9" name="TextBox 8"/>
          <p:cNvSpPr txBox="1"/>
          <p:nvPr/>
        </p:nvSpPr>
        <p:spPr>
          <a:xfrm>
            <a:off x="11146970" y="160111"/>
            <a:ext cx="824247" cy="646331"/>
          </a:xfrm>
          <a:prstGeom prst="rect">
            <a:avLst/>
          </a:prstGeom>
          <a:noFill/>
        </p:spPr>
        <p:txBody>
          <a:bodyPr wrap="square" rtlCol="0">
            <a:spAutoFit/>
          </a:bodyPr>
          <a:lstStyle/>
          <a:p>
            <a:r>
              <a:rPr lang="en-IN" sz="3600" b="1" dirty="0">
                <a:solidFill>
                  <a:schemeClr val="bg1"/>
                </a:solidFill>
              </a:rPr>
              <a:t>VC</a:t>
            </a:r>
          </a:p>
        </p:txBody>
      </p:sp>
    </p:spTree>
    <p:extLst>
      <p:ext uri="{BB962C8B-B14F-4D97-AF65-F5344CB8AC3E}">
        <p14:creationId xmlns:p14="http://schemas.microsoft.com/office/powerpoint/2010/main" val="3205466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20492" y="160111"/>
            <a:ext cx="8151259" cy="1147969"/>
          </a:xfrm>
        </p:spPr>
        <p:txBody>
          <a:bodyPr/>
          <a:lstStyle/>
          <a:p>
            <a:r>
              <a:rPr lang="en-US" dirty="0"/>
              <a:t>Our </a:t>
            </a:r>
            <a:r>
              <a:rPr lang="en-US" b="0" dirty="0"/>
              <a:t>Mission</a:t>
            </a:r>
          </a:p>
        </p:txBody>
      </p:sp>
      <p:sp>
        <p:nvSpPr>
          <p:cNvPr id="19" name="Text Placeholder 18">
            <a:extLst>
              <a:ext uri="{FF2B5EF4-FFF2-40B4-BE49-F238E27FC236}">
                <a16:creationId xmlns:a16="http://schemas.microsoft.com/office/drawing/2014/main" id="{DFE11F38-F66B-4F95-8224-6CCA69D57617}"/>
              </a:ext>
            </a:extLst>
          </p:cNvPr>
          <p:cNvSpPr>
            <a:spLocks noGrp="1"/>
          </p:cNvSpPr>
          <p:nvPr>
            <p:ph type="body" sz="quarter" idx="16"/>
          </p:nvPr>
        </p:nvSpPr>
        <p:spPr/>
        <p:txBody>
          <a:bodyPr/>
          <a:lstStyle/>
          <a:p>
            <a:r>
              <a:rPr lang="en-US" dirty="0"/>
              <a:t>SAFETY-PRODUCTIVITY-EFFICIENCY</a:t>
            </a:r>
          </a:p>
        </p:txBody>
      </p:sp>
      <p:sp>
        <p:nvSpPr>
          <p:cNvPr id="16" name="Content Placeholder 15">
            <a:extLst>
              <a:ext uri="{FF2B5EF4-FFF2-40B4-BE49-F238E27FC236}">
                <a16:creationId xmlns:a16="http://schemas.microsoft.com/office/drawing/2014/main" id="{1DCFA8A2-3FB8-48CA-933D-0800A9D2A2A2}"/>
              </a:ext>
            </a:extLst>
          </p:cNvPr>
          <p:cNvSpPr>
            <a:spLocks noGrp="1"/>
          </p:cNvSpPr>
          <p:nvPr>
            <p:ph sz="half" idx="13"/>
          </p:nvPr>
        </p:nvSpPr>
        <p:spPr>
          <a:xfrm>
            <a:off x="746975" y="2054680"/>
            <a:ext cx="9156879" cy="4063546"/>
          </a:xfrm>
        </p:spPr>
        <p:txBody>
          <a:bodyPr>
            <a:normAutofit lnSpcReduction="10000"/>
          </a:bodyPr>
          <a:lstStyle/>
          <a:p>
            <a:pPr>
              <a:buClr>
                <a:schemeClr val="accent2"/>
              </a:buClr>
            </a:pPr>
            <a:r>
              <a:rPr lang="en-IN" dirty="0"/>
              <a:t>To perform for our customers the highest level of quality construction services at fair and market competitive prices. </a:t>
            </a:r>
          </a:p>
          <a:p>
            <a:pPr>
              <a:buClr>
                <a:schemeClr val="accent2"/>
              </a:buClr>
            </a:pPr>
            <a:r>
              <a:rPr lang="en-IN" dirty="0"/>
              <a:t>To ensure the longevity of our company through repeat and referral business achieved by customer satisfaction in all areas including timeliness, attention to detail and service-minded attitudes. </a:t>
            </a:r>
          </a:p>
          <a:p>
            <a:pPr>
              <a:buClr>
                <a:schemeClr val="accent2"/>
              </a:buClr>
            </a:pPr>
            <a:r>
              <a:rPr lang="en-IN" dirty="0"/>
              <a:t>To maintain the highest levels of professionalism, integrity, honesty and fairness in our relationships with our suppliers, subcontractors, professional associates and customers.</a:t>
            </a:r>
          </a:p>
          <a:p>
            <a:pPr>
              <a:buClr>
                <a:schemeClr val="accent2"/>
              </a:buClr>
            </a:pPr>
            <a:r>
              <a:rPr lang="en-IN" dirty="0"/>
              <a:t>To ensure latest technologyis incorporated in to our Tools, Techniques and Methodologiesused to deliver high-quality services to our customers ensure continuous process improvement.</a:t>
            </a:r>
          </a:p>
          <a:p>
            <a:pPr>
              <a:buClr>
                <a:schemeClr val="accent2"/>
              </a:buClr>
            </a:pPr>
            <a:endParaRPr lang="en-IN" dirty="0"/>
          </a:p>
          <a:p>
            <a:pPr>
              <a:buClr>
                <a:schemeClr val="accent2"/>
              </a:buClr>
            </a:pPr>
            <a:endParaRPr lang="en-US" dirty="0"/>
          </a:p>
        </p:txBody>
      </p:sp>
      <p:sp>
        <p:nvSpPr>
          <p:cNvPr id="20" name="Footer Placeholder 4">
            <a:extLst>
              <a:ext uri="{FF2B5EF4-FFF2-40B4-BE49-F238E27FC236}">
                <a16:creationId xmlns:a16="http://schemas.microsoft.com/office/drawing/2014/main" id="{391D3201-20F9-4DD7-B4EB-F41AF17CA428}"/>
              </a:ext>
            </a:extLst>
          </p:cNvPr>
          <p:cNvSpPr>
            <a:spLocks noGrp="1"/>
          </p:cNvSpPr>
          <p:nvPr>
            <p:ph type="ftr" sz="quarter" idx="17"/>
          </p:nvPr>
        </p:nvSpPr>
        <p:spPr/>
        <p:txBody>
          <a:bodyPr/>
          <a:lstStyle>
            <a:lvl1pPr algn="r">
              <a:defRPr sz="1200">
                <a:solidFill>
                  <a:schemeClr val="tx1">
                    <a:lumMod val="50000"/>
                    <a:lumOff val="50000"/>
                  </a:schemeClr>
                </a:solidFill>
              </a:defRPr>
            </a:lvl1pPr>
          </a:lstStyle>
          <a:p>
            <a:pPr algn="l"/>
            <a:r>
              <a:rPr lang="en-US" dirty="0"/>
              <a:t>Add a footer</a:t>
            </a:r>
          </a:p>
        </p:txBody>
      </p:sp>
      <p:sp>
        <p:nvSpPr>
          <p:cNvPr id="21" name="Slide Number Placeholder 5">
            <a:extLst>
              <a:ext uri="{FF2B5EF4-FFF2-40B4-BE49-F238E27FC236}">
                <a16:creationId xmlns:a16="http://schemas.microsoft.com/office/drawing/2014/main" id="{C7C65DDB-24F2-44CF-AE02-F3A6C8B1858B}"/>
              </a:ext>
            </a:extLst>
          </p:cNvPr>
          <p:cNvSpPr>
            <a:spLocks noGrp="1"/>
          </p:cNvSpPr>
          <p:nvPr>
            <p:ph type="sldNum" sz="quarter" idx="18"/>
          </p:nvPr>
        </p:nvSpPr>
        <p:spPr/>
        <p:txBody>
          <a:bodyPr/>
          <a:lstStyle>
            <a:lvl1pPr algn="r">
              <a:defRPr sz="1200">
                <a:solidFill>
                  <a:schemeClr val="tx1">
                    <a:lumMod val="50000"/>
                    <a:lumOff val="50000"/>
                  </a:schemeClr>
                </a:solidFill>
              </a:defRPr>
            </a:lvl1pPr>
          </a:lstStyle>
          <a:p>
            <a:fld id="{8699F50C-BE38-4BD0-BA84-9B090E1F2B9B}" type="slidenum">
              <a:rPr lang="en-US" smtClean="0"/>
              <a:pPr/>
              <a:t>5</a:t>
            </a:fld>
            <a:endParaRPr lang="en-US" dirty="0"/>
          </a:p>
        </p:txBody>
      </p:sp>
      <p:sp>
        <p:nvSpPr>
          <p:cNvPr id="2" name="Rounded Rectangle 1"/>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7" name="TextBox 6"/>
          <p:cNvSpPr txBox="1"/>
          <p:nvPr/>
        </p:nvSpPr>
        <p:spPr>
          <a:xfrm>
            <a:off x="11146970" y="160111"/>
            <a:ext cx="824247" cy="646331"/>
          </a:xfrm>
          <a:prstGeom prst="rect">
            <a:avLst/>
          </a:prstGeom>
          <a:noFill/>
        </p:spPr>
        <p:txBody>
          <a:bodyPr wrap="square" rtlCol="0">
            <a:spAutoFit/>
          </a:bodyPr>
          <a:lstStyle/>
          <a:p>
            <a:r>
              <a:rPr lang="en-IN" sz="3600" b="1" dirty="0">
                <a:solidFill>
                  <a:schemeClr val="bg1"/>
                </a:solidFill>
              </a:rPr>
              <a:t>VC</a:t>
            </a:r>
          </a:p>
        </p:txBody>
      </p:sp>
    </p:spTree>
    <p:extLst>
      <p:ext uri="{BB962C8B-B14F-4D97-AF65-F5344CB8AC3E}">
        <p14:creationId xmlns:p14="http://schemas.microsoft.com/office/powerpoint/2010/main" val="389151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3">
            <a:extLst>
              <a:ext uri="{FF2B5EF4-FFF2-40B4-BE49-F238E27FC236}">
                <a16:creationId xmlns:a16="http://schemas.microsoft.com/office/drawing/2014/main" id="{92896B42-4638-40D0-8887-7AB8D1D86B3D}"/>
              </a:ext>
            </a:extLst>
          </p:cNvPr>
          <p:cNvSpPr>
            <a:spLocks noGrp="1"/>
          </p:cNvSpPr>
          <p:nvPr>
            <p:ph type="title"/>
          </p:nvPr>
        </p:nvSpPr>
        <p:spPr/>
        <p:txBody>
          <a:bodyPr/>
          <a:lstStyle/>
          <a:p>
            <a:r>
              <a:rPr lang="en-US" dirty="0"/>
              <a:t>SAFETY</a:t>
            </a:r>
            <a:endParaRPr lang="en-US" b="0" dirty="0"/>
          </a:p>
        </p:txBody>
      </p:sp>
      <p:sp>
        <p:nvSpPr>
          <p:cNvPr id="17" name="Text Placeholder 18">
            <a:extLst>
              <a:ext uri="{FF2B5EF4-FFF2-40B4-BE49-F238E27FC236}">
                <a16:creationId xmlns:a16="http://schemas.microsoft.com/office/drawing/2014/main" id="{D7CE36F2-C321-46C5-AFD9-00917224D390}"/>
              </a:ext>
            </a:extLst>
          </p:cNvPr>
          <p:cNvSpPr>
            <a:spLocks noGrp="1"/>
          </p:cNvSpPr>
          <p:nvPr>
            <p:ph type="body" sz="quarter" idx="16"/>
          </p:nvPr>
        </p:nvSpPr>
        <p:spPr/>
        <p:txBody>
          <a:bodyPr/>
          <a:lstStyle/>
          <a:p>
            <a:r>
              <a:rPr lang="en-IN" dirty="0"/>
              <a:t>Our mantra is: “Every worker goes home from each of our jobs, every day.”</a:t>
            </a:r>
            <a:endParaRPr lang="en-US" dirty="0"/>
          </a:p>
        </p:txBody>
      </p:sp>
      <p:sp>
        <p:nvSpPr>
          <p:cNvPr id="33" name="Text Placeholder 32">
            <a:extLst>
              <a:ext uri="{FF2B5EF4-FFF2-40B4-BE49-F238E27FC236}">
                <a16:creationId xmlns:a16="http://schemas.microsoft.com/office/drawing/2014/main" id="{7CFD0302-279C-8A48-9E27-AD5B08D6501E}"/>
              </a:ext>
            </a:extLst>
          </p:cNvPr>
          <p:cNvSpPr>
            <a:spLocks noGrp="1"/>
          </p:cNvSpPr>
          <p:nvPr>
            <p:ph type="body" sz="quarter" idx="19"/>
          </p:nvPr>
        </p:nvSpPr>
        <p:spPr>
          <a:xfrm>
            <a:off x="531813" y="2005762"/>
            <a:ext cx="10453865" cy="4350588"/>
          </a:xfrm>
        </p:spPr>
        <p:txBody>
          <a:bodyPr/>
          <a:lstStyle/>
          <a:p>
            <a:pPr marL="342900" indent="-342900">
              <a:buClr>
                <a:schemeClr val="accent2"/>
              </a:buClr>
              <a:buFont typeface="Arial" panose="020B0604020202020204" pitchFamily="34" charset="0"/>
              <a:buChar char="•"/>
            </a:pPr>
            <a:r>
              <a:rPr lang="en-IN" dirty="0"/>
              <a:t>We have developed a culture that promotes an injury-free environment and provides the safest workplace possible for our employees, subcontractors, clients and others who enter or who are near our construction.</a:t>
            </a:r>
          </a:p>
          <a:p>
            <a:pPr marL="342900" indent="-342900">
              <a:buClr>
                <a:schemeClr val="accent2"/>
              </a:buClr>
              <a:buFont typeface="Arial" panose="020B0604020202020204" pitchFamily="34" charset="0"/>
              <a:buChar char="•"/>
            </a:pPr>
            <a:r>
              <a:rPr lang="en-IN" dirty="0"/>
              <a:t>We are dedicated to elevating the standards for safety in the construction industry through a wide variety of methods—from zero-tolerance drug testing to our aggressive fall-protection program, which includes partnering with the leaders in the insurance industry to develop the next generation of fall-protection systems. </a:t>
            </a:r>
          </a:p>
          <a:p>
            <a:pPr marL="342900" indent="-342900">
              <a:buClr>
                <a:schemeClr val="accent2"/>
              </a:buClr>
              <a:buFont typeface="Arial" panose="020B0604020202020204" pitchFamily="34" charset="0"/>
              <a:buChar char="•"/>
            </a:pPr>
            <a:r>
              <a:rPr lang="en-IN" dirty="0"/>
              <a:t>Through innovative training and education programs, we also provide our employees and subcontractors with the tools, knowledge and resources they need to increase safety, reduce risk and improve loss control on every project we manage.</a:t>
            </a:r>
            <a:endParaRPr lang="en-US" dirty="0"/>
          </a:p>
        </p:txBody>
      </p:sp>
      <p:sp>
        <p:nvSpPr>
          <p:cNvPr id="3" name="Footer Placeholder 2">
            <a:extLst>
              <a:ext uri="{FF2B5EF4-FFF2-40B4-BE49-F238E27FC236}">
                <a16:creationId xmlns:a16="http://schemas.microsoft.com/office/drawing/2014/main" id="{B04C11C9-3DF6-471E-87C0-4DCED41031D4}"/>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B2228214-87DB-4B3A-BD81-9A709A69BAAC}"/>
              </a:ext>
            </a:extLst>
          </p:cNvPr>
          <p:cNvSpPr>
            <a:spLocks noGrp="1"/>
          </p:cNvSpPr>
          <p:nvPr>
            <p:ph type="sldNum" sz="quarter" idx="18"/>
          </p:nvPr>
        </p:nvSpPr>
        <p:spPr/>
        <p:txBody>
          <a:bodyPr/>
          <a:lstStyle/>
          <a:p>
            <a:fld id="{8699F50C-BE38-4BD0-BA84-9B090E1F2B9B}" type="slidenum">
              <a:rPr lang="en-US" smtClean="0"/>
              <a:pPr/>
              <a:t>6</a:t>
            </a:fld>
            <a:endParaRPr lang="en-US" dirty="0"/>
          </a:p>
        </p:txBody>
      </p:sp>
      <p:sp>
        <p:nvSpPr>
          <p:cNvPr id="8" name="Rounded Rectangle 7"/>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9" name="TextBox 8"/>
          <p:cNvSpPr txBox="1"/>
          <p:nvPr/>
        </p:nvSpPr>
        <p:spPr>
          <a:xfrm>
            <a:off x="11146970" y="160111"/>
            <a:ext cx="824247" cy="646331"/>
          </a:xfrm>
          <a:prstGeom prst="rect">
            <a:avLst/>
          </a:prstGeom>
          <a:noFill/>
        </p:spPr>
        <p:txBody>
          <a:bodyPr wrap="square" rtlCol="0">
            <a:spAutoFit/>
          </a:bodyPr>
          <a:lstStyle/>
          <a:p>
            <a:r>
              <a:rPr lang="en-IN" sz="3600" b="1" dirty="0">
                <a:solidFill>
                  <a:schemeClr val="bg1"/>
                </a:solidFill>
              </a:rPr>
              <a:t>VC</a:t>
            </a:r>
          </a:p>
        </p:txBody>
      </p:sp>
    </p:spTree>
    <p:extLst>
      <p:ext uri="{BB962C8B-B14F-4D97-AF65-F5344CB8AC3E}">
        <p14:creationId xmlns:p14="http://schemas.microsoft.com/office/powerpoint/2010/main" val="310042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3">
            <a:extLst>
              <a:ext uri="{FF2B5EF4-FFF2-40B4-BE49-F238E27FC236}">
                <a16:creationId xmlns:a16="http://schemas.microsoft.com/office/drawing/2014/main" id="{F64048FA-1C7E-4BEF-8273-A6490A2211F4}"/>
              </a:ext>
            </a:extLst>
          </p:cNvPr>
          <p:cNvSpPr>
            <a:spLocks noGrp="1"/>
          </p:cNvSpPr>
          <p:nvPr>
            <p:ph type="title"/>
          </p:nvPr>
        </p:nvSpPr>
        <p:spPr/>
        <p:txBody>
          <a:bodyPr>
            <a:normAutofit fontScale="90000"/>
          </a:bodyPr>
          <a:lstStyle/>
          <a:p>
            <a:r>
              <a:rPr lang="en-US" dirty="0"/>
              <a:t>List of Instruments and </a:t>
            </a:r>
            <a:r>
              <a:rPr lang="en-US" dirty="0" err="1"/>
              <a:t>Equipments</a:t>
            </a:r>
            <a:endParaRPr lang="en-US" b="0" dirty="0"/>
          </a:p>
        </p:txBody>
      </p:sp>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Equipment's and instruments make wonders happen.</a:t>
            </a:r>
          </a:p>
        </p:txBody>
      </p:sp>
      <p:graphicFrame>
        <p:nvGraphicFramePr>
          <p:cNvPr id="19" name="Table Placeholder 10">
            <a:extLst>
              <a:ext uri="{FF2B5EF4-FFF2-40B4-BE49-F238E27FC236}">
                <a16:creationId xmlns:a16="http://schemas.microsoft.com/office/drawing/2014/main" id="{FA7555E4-6CFC-1C44-B97A-BFEC35A63419}"/>
              </a:ext>
            </a:extLst>
          </p:cNvPr>
          <p:cNvGraphicFramePr>
            <a:graphicFrameLocks noGrp="1"/>
          </p:cNvGraphicFramePr>
          <p:nvPr>
            <p:ph type="tbl" sz="quarter" idx="12"/>
            <p:extLst>
              <p:ext uri="{D42A27DB-BD31-4B8C-83A1-F6EECF244321}">
                <p14:modId xmlns:p14="http://schemas.microsoft.com/office/powerpoint/2010/main" val="3834457719"/>
              </p:ext>
            </p:extLst>
          </p:nvPr>
        </p:nvGraphicFramePr>
        <p:xfrm>
          <a:off x="2511380" y="1985827"/>
          <a:ext cx="6097698" cy="4370523"/>
        </p:xfrm>
        <a:graphic>
          <a:graphicData uri="http://schemas.openxmlformats.org/drawingml/2006/table">
            <a:tbl>
              <a:tblPr firstRow="1" bandRow="1">
                <a:tableStyleId>{5C22544A-7EE6-4342-B048-85BDC9FD1C3A}</a:tableStyleId>
              </a:tblPr>
              <a:tblGrid>
                <a:gridCol w="3048849">
                  <a:extLst>
                    <a:ext uri="{9D8B030D-6E8A-4147-A177-3AD203B41FA5}">
                      <a16:colId xmlns:a16="http://schemas.microsoft.com/office/drawing/2014/main" val="4235906612"/>
                    </a:ext>
                  </a:extLst>
                </a:gridCol>
                <a:gridCol w="3048849">
                  <a:extLst>
                    <a:ext uri="{9D8B030D-6E8A-4147-A177-3AD203B41FA5}">
                      <a16:colId xmlns:a16="http://schemas.microsoft.com/office/drawing/2014/main" val="284311610"/>
                    </a:ext>
                  </a:extLst>
                </a:gridCol>
              </a:tblGrid>
              <a:tr h="691539">
                <a:tc>
                  <a:txBody>
                    <a:bodyPr/>
                    <a:lstStyle/>
                    <a:p>
                      <a:pPr algn="ctr"/>
                      <a:r>
                        <a:rPr lang="en-IN" sz="1600" dirty="0">
                          <a:solidFill>
                            <a:srgbClr val="3F3F3F"/>
                          </a:solidFill>
                        </a:rPr>
                        <a:t>Description</a:t>
                      </a:r>
                    </a:p>
                  </a:txBody>
                  <a:tcPr marL="94257" marR="94257" anchor="ctr">
                    <a:solidFill>
                      <a:schemeClr val="accent2"/>
                    </a:solidFill>
                  </a:tcPr>
                </a:tc>
                <a:tc>
                  <a:txBody>
                    <a:bodyPr/>
                    <a:lstStyle/>
                    <a:p>
                      <a:pPr algn="ctr"/>
                      <a:r>
                        <a:rPr lang="en-IN" sz="1600" b="1" i="0" u="none" strike="noStrike" kern="1200" dirty="0">
                          <a:solidFill>
                            <a:srgbClr val="3F3F3F"/>
                          </a:solidFill>
                          <a:effectLst/>
                          <a:latin typeface="+mn-lt"/>
                          <a:ea typeface="+mn-ea"/>
                          <a:cs typeface="+mn-cs"/>
                        </a:rPr>
                        <a:t>Units/Sets</a:t>
                      </a:r>
                      <a:endParaRPr lang="en-IN" sz="1600" dirty="0">
                        <a:solidFill>
                          <a:srgbClr val="3F3F3F"/>
                        </a:solidFill>
                      </a:endParaRPr>
                    </a:p>
                  </a:txBody>
                  <a:tcPr marL="94257" marR="94257" anchor="ctr">
                    <a:solidFill>
                      <a:schemeClr val="accent2"/>
                    </a:solidFill>
                  </a:tcPr>
                </a:tc>
                <a:extLst>
                  <a:ext uri="{0D108BD9-81ED-4DB2-BD59-A6C34878D82A}">
                    <a16:rowId xmlns:a16="http://schemas.microsoft.com/office/drawing/2014/main" val="2215579220"/>
                  </a:ext>
                </a:extLst>
              </a:tr>
              <a:tr h="453866">
                <a:tc>
                  <a:txBody>
                    <a:bodyPr/>
                    <a:lstStyle/>
                    <a:p>
                      <a:pPr algn="ctr"/>
                      <a:r>
                        <a:rPr lang="en-US" sz="1600" b="1" i="0" u="none" strike="noStrike" kern="1200" dirty="0">
                          <a:solidFill>
                            <a:schemeClr val="tx1"/>
                          </a:solidFill>
                          <a:effectLst/>
                          <a:latin typeface="+mn-lt"/>
                          <a:ea typeface="+mn-ea"/>
                          <a:cs typeface="+mn-cs"/>
                        </a:rPr>
                        <a:t>R</a:t>
                      </a:r>
                      <a:r>
                        <a:rPr lang="en-IN" sz="1600" b="1" i="0" u="none" strike="noStrike" kern="1200" dirty="0" err="1">
                          <a:solidFill>
                            <a:schemeClr val="tx1"/>
                          </a:solidFill>
                          <a:effectLst/>
                          <a:latin typeface="+mn-lt"/>
                          <a:ea typeface="+mn-ea"/>
                          <a:cs typeface="+mn-cs"/>
                        </a:rPr>
                        <a:t>eady</a:t>
                      </a:r>
                      <a:r>
                        <a:rPr lang="en-IN" sz="1600" b="1" i="0" u="none" strike="noStrike" kern="1200" dirty="0">
                          <a:solidFill>
                            <a:schemeClr val="tx1"/>
                          </a:solidFill>
                          <a:effectLst/>
                          <a:latin typeface="+mn-lt"/>
                          <a:ea typeface="+mn-ea"/>
                          <a:cs typeface="+mn-cs"/>
                        </a:rPr>
                        <a:t> Mix Concrete Plant</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US" sz="1600" b="0" i="0" u="none" strike="noStrike" kern="1200" dirty="0">
                          <a:solidFill>
                            <a:schemeClr val="tx1"/>
                          </a:solidFill>
                          <a:effectLst/>
                          <a:latin typeface="+mn-lt"/>
                          <a:ea typeface="+mn-ea"/>
                          <a:cs typeface="+mn-cs"/>
                        </a:rPr>
                        <a:t>1</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516563405"/>
                  </a:ext>
                </a:extLst>
              </a:tr>
              <a:tr h="471899">
                <a:tc>
                  <a:txBody>
                    <a:bodyPr/>
                    <a:lstStyle/>
                    <a:p>
                      <a:pPr algn="ctr"/>
                      <a:r>
                        <a:rPr lang="en-US" sz="1600" b="1" dirty="0">
                          <a:solidFill>
                            <a:schemeClr val="tx1"/>
                          </a:solidFill>
                        </a:rPr>
                        <a:t>Transit Mixer</a:t>
                      </a:r>
                      <a:endParaRPr lang="en-IN" sz="1600" b="1" dirty="0">
                        <a:solidFill>
                          <a:schemeClr val="tx1"/>
                        </a:solidFill>
                      </a:endParaRPr>
                    </a:p>
                  </a:txBody>
                  <a:tcPr marL="182880" marR="94257" anchor="ctr">
                    <a:solidFill>
                      <a:schemeClr val="accent3">
                        <a:lumMod val="90000"/>
                      </a:schemeClr>
                    </a:solidFill>
                  </a:tcPr>
                </a:tc>
                <a:tc>
                  <a:txBody>
                    <a:bodyPr/>
                    <a:lstStyle/>
                    <a:p>
                      <a:pPr algn="ctr"/>
                      <a:r>
                        <a:rPr lang="en-US" sz="1600" dirty="0">
                          <a:solidFill>
                            <a:schemeClr val="tx1"/>
                          </a:solidFill>
                          <a:latin typeface="+mn-lt"/>
                        </a:rPr>
                        <a:t>5</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0002"/>
                  </a:ext>
                </a:extLst>
              </a:tr>
              <a:tr h="433637">
                <a:tc>
                  <a:txBody>
                    <a:bodyPr/>
                    <a:lstStyle/>
                    <a:p>
                      <a:pPr algn="ctr"/>
                      <a:r>
                        <a:rPr lang="en-IN" sz="1600" b="1" baseline="0" dirty="0">
                          <a:solidFill>
                            <a:schemeClr val="tx1"/>
                          </a:solidFill>
                        </a:rPr>
                        <a:t>Vibratory Roller 8 ton</a:t>
                      </a:r>
                      <a:endParaRPr lang="en-IN" sz="1600" b="1" dirty="0">
                        <a:solidFill>
                          <a:schemeClr val="tx1"/>
                        </a:solidFill>
                      </a:endParaRPr>
                    </a:p>
                  </a:txBody>
                  <a:tcPr marL="182880" marR="94257" anchor="ctr">
                    <a:solidFill>
                      <a:schemeClr val="accent3">
                        <a:lumMod val="90000"/>
                      </a:schemeClr>
                    </a:solidFill>
                  </a:tcPr>
                </a:tc>
                <a:tc>
                  <a:txBody>
                    <a:bodyPr/>
                    <a:lstStyle/>
                    <a:p>
                      <a:pPr algn="ctr"/>
                      <a:r>
                        <a:rPr lang="en-US" sz="1600" dirty="0">
                          <a:solidFill>
                            <a:schemeClr val="tx1"/>
                          </a:solidFill>
                          <a:latin typeface="+mn-lt"/>
                        </a:rPr>
                        <a:t>2</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0003"/>
                  </a:ext>
                </a:extLst>
              </a:tr>
              <a:tr h="420883">
                <a:tc>
                  <a:txBody>
                    <a:bodyPr/>
                    <a:lstStyle/>
                    <a:p>
                      <a:pPr algn="ctr"/>
                      <a:r>
                        <a:rPr lang="en-US" sz="1600" b="1" i="0" u="none" strike="noStrike" kern="1200" dirty="0">
                          <a:solidFill>
                            <a:schemeClr val="tx1"/>
                          </a:solidFill>
                          <a:effectLst/>
                          <a:latin typeface="+mn-lt"/>
                          <a:ea typeface="+mn-ea"/>
                          <a:cs typeface="+mn-cs"/>
                        </a:rPr>
                        <a:t>H</a:t>
                      </a:r>
                      <a:r>
                        <a:rPr lang="en-IN" sz="1600" b="1" i="0" u="none" strike="noStrike" kern="1200" dirty="0" err="1">
                          <a:solidFill>
                            <a:schemeClr val="tx1"/>
                          </a:solidFill>
                          <a:effectLst/>
                          <a:latin typeface="+mn-lt"/>
                          <a:ea typeface="+mn-ea"/>
                          <a:cs typeface="+mn-cs"/>
                        </a:rPr>
                        <a:t>ywa</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US" sz="1600" b="0" i="0" u="none" strike="noStrike" dirty="0">
                          <a:solidFill>
                            <a:schemeClr val="tx1"/>
                          </a:solidFill>
                          <a:effectLst/>
                          <a:latin typeface="+mn-lt"/>
                        </a:rPr>
                        <a:t>3</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907125693"/>
                  </a:ext>
                </a:extLst>
              </a:tr>
              <a:tr h="408129">
                <a:tc>
                  <a:txBody>
                    <a:bodyPr/>
                    <a:lstStyle/>
                    <a:p>
                      <a:pPr algn="ctr"/>
                      <a:r>
                        <a:rPr lang="en-US" sz="1600" b="1" dirty="0">
                          <a:solidFill>
                            <a:schemeClr val="tx1"/>
                          </a:solidFill>
                        </a:rPr>
                        <a:t>Grader</a:t>
                      </a:r>
                      <a:endParaRPr lang="en-IN" sz="1600" b="1" dirty="0">
                        <a:solidFill>
                          <a:schemeClr val="tx1"/>
                        </a:solidFill>
                      </a:endParaRPr>
                    </a:p>
                  </a:txBody>
                  <a:tcPr marL="182880" marR="94257" anchor="ctr">
                    <a:solidFill>
                      <a:schemeClr val="accent3">
                        <a:lumMod val="90000"/>
                      </a:schemeClr>
                    </a:solidFill>
                  </a:tcPr>
                </a:tc>
                <a:tc>
                  <a:txBody>
                    <a:bodyPr/>
                    <a:lstStyle/>
                    <a:p>
                      <a:pPr algn="ctr"/>
                      <a:r>
                        <a:rPr lang="en-US" sz="1600" b="0" i="0" u="none" strike="noStrike" dirty="0">
                          <a:solidFill>
                            <a:schemeClr val="tx1"/>
                          </a:solidFill>
                          <a:effectLst/>
                          <a:latin typeface="+mn-lt"/>
                        </a:rPr>
                        <a:t>1</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955032543"/>
                  </a:ext>
                </a:extLst>
              </a:tr>
              <a:tr h="382621">
                <a:tc>
                  <a:txBody>
                    <a:bodyPr/>
                    <a:lstStyle/>
                    <a:p>
                      <a:pPr algn="ctr"/>
                      <a:r>
                        <a:rPr lang="en-IN" sz="1600" b="1" i="0" u="none" strike="noStrike" kern="1200" dirty="0">
                          <a:solidFill>
                            <a:schemeClr val="tx1"/>
                          </a:solidFill>
                          <a:effectLst/>
                          <a:latin typeface="+mn-lt"/>
                          <a:ea typeface="+mn-ea"/>
                          <a:cs typeface="+mn-cs"/>
                        </a:rPr>
                        <a:t>Back</a:t>
                      </a:r>
                      <a:r>
                        <a:rPr lang="en-IN" sz="1600" b="1" i="0" u="none" strike="noStrike" kern="1200" baseline="0" dirty="0">
                          <a:solidFill>
                            <a:schemeClr val="tx1"/>
                          </a:solidFill>
                          <a:effectLst/>
                          <a:latin typeface="+mn-lt"/>
                          <a:ea typeface="+mn-ea"/>
                          <a:cs typeface="+mn-cs"/>
                        </a:rPr>
                        <a:t> Hoe Loaders (JCB)</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US" sz="1600" b="0" i="0" u="none" strike="noStrike" dirty="0">
                          <a:solidFill>
                            <a:schemeClr val="tx1"/>
                          </a:solidFill>
                          <a:effectLst/>
                          <a:latin typeface="+mn-lt"/>
                        </a:rPr>
                        <a:t>3</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2684881273"/>
                  </a:ext>
                </a:extLst>
              </a:tr>
              <a:tr h="416410">
                <a:tc>
                  <a:txBody>
                    <a:bodyPr/>
                    <a:lstStyle/>
                    <a:p>
                      <a:pPr algn="ctr"/>
                      <a:r>
                        <a:rPr lang="en-US" sz="1600" b="1" dirty="0" err="1">
                          <a:solidFill>
                            <a:schemeClr val="tx1"/>
                          </a:solidFill>
                        </a:rPr>
                        <a:t>Pocklain</a:t>
                      </a:r>
                      <a:r>
                        <a:rPr lang="en-US" sz="1600" b="1" dirty="0">
                          <a:solidFill>
                            <a:schemeClr val="tx1"/>
                          </a:solidFill>
                        </a:rPr>
                        <a:t> 210</a:t>
                      </a:r>
                      <a:endParaRPr lang="en-IN" sz="1600" b="1" dirty="0">
                        <a:solidFill>
                          <a:schemeClr val="tx1"/>
                        </a:solidFill>
                      </a:endParaRPr>
                    </a:p>
                  </a:txBody>
                  <a:tcPr marL="182880" marR="94257" anchor="ctr">
                    <a:solidFill>
                      <a:schemeClr val="accent3">
                        <a:lumMod val="90000"/>
                      </a:schemeClr>
                    </a:solidFill>
                  </a:tcPr>
                </a:tc>
                <a:tc>
                  <a:txBody>
                    <a:bodyPr/>
                    <a:lstStyle/>
                    <a:p>
                      <a:pPr algn="ctr"/>
                      <a:r>
                        <a:rPr lang="en-US" sz="1600" dirty="0">
                          <a:solidFill>
                            <a:schemeClr val="tx1"/>
                          </a:solidFill>
                          <a:latin typeface="+mn-lt"/>
                        </a:rPr>
                        <a:t>2</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0007"/>
                  </a:ext>
                </a:extLst>
              </a:tr>
              <a:tr h="691539">
                <a:tc>
                  <a:txBody>
                    <a:bodyPr/>
                    <a:lstStyle/>
                    <a:p>
                      <a:pPr algn="ctr"/>
                      <a:r>
                        <a:rPr lang="en-IN" sz="1600" b="1" i="0" u="none" strike="noStrike" kern="1200" dirty="0">
                          <a:solidFill>
                            <a:schemeClr val="tx1"/>
                          </a:solidFill>
                          <a:effectLst/>
                          <a:latin typeface="+mn-lt"/>
                          <a:ea typeface="+mn-ea"/>
                          <a:cs typeface="+mn-cs"/>
                        </a:rPr>
                        <a:t>Tractors</a:t>
                      </a:r>
                      <a:r>
                        <a:rPr lang="en-IN" sz="1600" b="1" i="0" u="none" strike="noStrike" kern="1200" baseline="0" dirty="0">
                          <a:solidFill>
                            <a:schemeClr val="tx1"/>
                          </a:solidFill>
                          <a:effectLst/>
                          <a:latin typeface="+mn-lt"/>
                          <a:ea typeface="+mn-ea"/>
                          <a:cs typeface="+mn-cs"/>
                        </a:rPr>
                        <a:t> and trolleys</a:t>
                      </a:r>
                      <a:endParaRPr lang="en-IN" sz="1600" dirty="0">
                        <a:solidFill>
                          <a:schemeClr val="tx1"/>
                        </a:solidFill>
                      </a:endParaRPr>
                    </a:p>
                  </a:txBody>
                  <a:tcPr marL="182880" marR="94257" anchor="ctr">
                    <a:solidFill>
                      <a:schemeClr val="accent3">
                        <a:lumMod val="90000"/>
                      </a:schemeClr>
                    </a:solidFill>
                  </a:tcPr>
                </a:tc>
                <a:tc>
                  <a:txBody>
                    <a:bodyPr/>
                    <a:lstStyle/>
                    <a:p>
                      <a:pPr algn="ctr"/>
                      <a:r>
                        <a:rPr lang="en-US" sz="1600" dirty="0">
                          <a:solidFill>
                            <a:schemeClr val="tx1"/>
                          </a:solidFill>
                          <a:latin typeface="+mn-lt"/>
                        </a:rPr>
                        <a:t>2</a:t>
                      </a:r>
                      <a:endParaRPr lang="en-IN" sz="1600" dirty="0">
                        <a:solidFill>
                          <a:schemeClr val="tx1"/>
                        </a:solidFill>
                        <a:latin typeface="+mn-lt"/>
                      </a:endParaRPr>
                    </a:p>
                  </a:txBody>
                  <a:tcPr marL="94257" marR="94257" anchor="ctr">
                    <a:solidFill>
                      <a:schemeClr val="accent3"/>
                    </a:solidFill>
                  </a:tcPr>
                </a:tc>
                <a:extLst>
                  <a:ext uri="{0D108BD9-81ED-4DB2-BD59-A6C34878D82A}">
                    <a16:rowId xmlns:a16="http://schemas.microsoft.com/office/drawing/2014/main" val="10008"/>
                  </a:ext>
                </a:extLst>
              </a:tr>
            </a:tbl>
          </a:graphicData>
        </a:graphic>
      </p:graphicFrame>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7</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spTree>
    <p:extLst>
      <p:ext uri="{BB962C8B-B14F-4D97-AF65-F5344CB8AC3E}">
        <p14:creationId xmlns:p14="http://schemas.microsoft.com/office/powerpoint/2010/main" val="297370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3">
            <a:extLst>
              <a:ext uri="{FF2B5EF4-FFF2-40B4-BE49-F238E27FC236}">
                <a16:creationId xmlns:a16="http://schemas.microsoft.com/office/drawing/2014/main" id="{F64048FA-1C7E-4BEF-8273-A6490A2211F4}"/>
              </a:ext>
            </a:extLst>
          </p:cNvPr>
          <p:cNvSpPr>
            <a:spLocks noGrp="1"/>
          </p:cNvSpPr>
          <p:nvPr>
            <p:ph type="title"/>
          </p:nvPr>
        </p:nvSpPr>
        <p:spPr/>
        <p:txBody>
          <a:bodyPr>
            <a:normAutofit fontScale="90000"/>
          </a:bodyPr>
          <a:lstStyle/>
          <a:p>
            <a:br>
              <a:rPr lang="en-US" dirty="0"/>
            </a:br>
            <a:br>
              <a:rPr lang="en-US" dirty="0"/>
            </a:br>
            <a:br>
              <a:rPr lang="en-US" dirty="0"/>
            </a:br>
            <a:r>
              <a:rPr lang="en-US" dirty="0"/>
              <a:t>Types of Works Executed</a:t>
            </a:r>
            <a:br>
              <a:rPr lang="en-US" dirty="0"/>
            </a:br>
            <a:endParaRPr lang="en-US" b="0" dirty="0"/>
          </a:p>
        </p:txBody>
      </p:sp>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Gabion Wall Construction</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8</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9" name="Picture 8">
            <a:extLst>
              <a:ext uri="{FF2B5EF4-FFF2-40B4-BE49-F238E27FC236}">
                <a16:creationId xmlns:a16="http://schemas.microsoft.com/office/drawing/2014/main" id="{A0A513F9-829D-4258-A577-49055F211F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2101" y="1917568"/>
            <a:ext cx="3113163" cy="3768776"/>
          </a:xfrm>
          <a:prstGeom prst="rect">
            <a:avLst/>
          </a:prstGeom>
        </p:spPr>
      </p:pic>
      <p:pic>
        <p:nvPicPr>
          <p:cNvPr id="15" name="Picture 14">
            <a:extLst>
              <a:ext uri="{FF2B5EF4-FFF2-40B4-BE49-F238E27FC236}">
                <a16:creationId xmlns:a16="http://schemas.microsoft.com/office/drawing/2014/main" id="{7E6EFFED-6138-4005-984F-2E8DFB0B48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71138" y="1907634"/>
            <a:ext cx="2784581" cy="3778710"/>
          </a:xfrm>
          <a:prstGeom prst="rect">
            <a:avLst/>
          </a:prstGeom>
        </p:spPr>
      </p:pic>
      <p:pic>
        <p:nvPicPr>
          <p:cNvPr id="17" name="Picture 16">
            <a:extLst>
              <a:ext uri="{FF2B5EF4-FFF2-40B4-BE49-F238E27FC236}">
                <a16:creationId xmlns:a16="http://schemas.microsoft.com/office/drawing/2014/main" id="{EB35AB19-EE40-4699-B046-F4E775E89E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55480" y="1917568"/>
            <a:ext cx="3026975" cy="3768776"/>
          </a:xfrm>
          <a:prstGeom prst="rect">
            <a:avLst/>
          </a:prstGeom>
        </p:spPr>
      </p:pic>
      <p:pic>
        <p:nvPicPr>
          <p:cNvPr id="20" name="Picture 19">
            <a:extLst>
              <a:ext uri="{FF2B5EF4-FFF2-40B4-BE49-F238E27FC236}">
                <a16:creationId xmlns:a16="http://schemas.microsoft.com/office/drawing/2014/main" id="{FC9FF588-F9D3-45B8-8CD3-0A7484F6637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11132" y="1907634"/>
            <a:ext cx="2538767" cy="3778710"/>
          </a:xfrm>
          <a:prstGeom prst="rect">
            <a:avLst/>
          </a:prstGeom>
        </p:spPr>
      </p:pic>
    </p:spTree>
    <p:extLst>
      <p:ext uri="{BB962C8B-B14F-4D97-AF65-F5344CB8AC3E}">
        <p14:creationId xmlns:p14="http://schemas.microsoft.com/office/powerpoint/2010/main" val="4048509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Machine Foundations and Fabrications</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9</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10" name="Picture 9">
            <a:extLst>
              <a:ext uri="{FF2B5EF4-FFF2-40B4-BE49-F238E27FC236}">
                <a16:creationId xmlns:a16="http://schemas.microsoft.com/office/drawing/2014/main" id="{59D3A9B5-1A01-42EB-9157-9469C4C07A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7777" y="1907633"/>
            <a:ext cx="2853181" cy="3778711"/>
          </a:xfrm>
          <a:prstGeom prst="rect">
            <a:avLst/>
          </a:prstGeom>
        </p:spPr>
      </p:pic>
      <p:pic>
        <p:nvPicPr>
          <p:cNvPr id="14" name="Picture 13">
            <a:extLst>
              <a:ext uri="{FF2B5EF4-FFF2-40B4-BE49-F238E27FC236}">
                <a16:creationId xmlns:a16="http://schemas.microsoft.com/office/drawing/2014/main" id="{D816A47F-0005-45D9-A340-EAD24E3CE8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54801" y="1929662"/>
            <a:ext cx="2841134" cy="3734647"/>
          </a:xfrm>
          <a:prstGeom prst="rect">
            <a:avLst/>
          </a:prstGeom>
        </p:spPr>
      </p:pic>
      <p:pic>
        <p:nvPicPr>
          <p:cNvPr id="21" name="Picture 20">
            <a:extLst>
              <a:ext uri="{FF2B5EF4-FFF2-40B4-BE49-F238E27FC236}">
                <a16:creationId xmlns:a16="http://schemas.microsoft.com/office/drawing/2014/main" id="{C77BD6FD-503D-4136-A86E-5CD8AEC7AE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06453" y="1907632"/>
            <a:ext cx="2864764" cy="3778708"/>
          </a:xfrm>
          <a:prstGeom prst="rect">
            <a:avLst/>
          </a:prstGeom>
        </p:spPr>
      </p:pic>
      <p:pic>
        <p:nvPicPr>
          <p:cNvPr id="23" name="Picture 22">
            <a:extLst>
              <a:ext uri="{FF2B5EF4-FFF2-40B4-BE49-F238E27FC236}">
                <a16:creationId xmlns:a16="http://schemas.microsoft.com/office/drawing/2014/main" id="{E1639906-578E-412C-BEE5-F32BB2E7177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69778" y="1907632"/>
            <a:ext cx="2770148" cy="3778709"/>
          </a:xfrm>
          <a:prstGeom prst="rect">
            <a:avLst/>
          </a:prstGeom>
        </p:spPr>
      </p:pic>
    </p:spTree>
    <p:extLst>
      <p:ext uri="{BB962C8B-B14F-4D97-AF65-F5344CB8AC3E}">
        <p14:creationId xmlns:p14="http://schemas.microsoft.com/office/powerpoint/2010/main" val="507656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Floor Maintenance and Epoxy</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10</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9" name="Picture 8">
            <a:extLst>
              <a:ext uri="{FF2B5EF4-FFF2-40B4-BE49-F238E27FC236}">
                <a16:creationId xmlns:a16="http://schemas.microsoft.com/office/drawing/2014/main" id="{5DD3EFCC-0A1A-4C1E-8513-FA31AACCF4D5}"/>
              </a:ext>
            </a:extLst>
          </p:cNvPr>
          <p:cNvPicPr>
            <a:picLocks noChangeAspect="1"/>
          </p:cNvPicPr>
          <p:nvPr/>
        </p:nvPicPr>
        <p:blipFill>
          <a:blip r:embed="rId2"/>
          <a:stretch>
            <a:fillRect/>
          </a:stretch>
        </p:blipFill>
        <p:spPr>
          <a:xfrm>
            <a:off x="258630" y="1985827"/>
            <a:ext cx="3434481" cy="4003830"/>
          </a:xfrm>
          <a:prstGeom prst="rect">
            <a:avLst/>
          </a:prstGeom>
        </p:spPr>
      </p:pic>
      <p:pic>
        <p:nvPicPr>
          <p:cNvPr id="13" name="Picture 12">
            <a:extLst>
              <a:ext uri="{FF2B5EF4-FFF2-40B4-BE49-F238E27FC236}">
                <a16:creationId xmlns:a16="http://schemas.microsoft.com/office/drawing/2014/main" id="{73D585A2-6BEE-48DD-A34D-5EFF991959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40289" y="1985827"/>
            <a:ext cx="4546908" cy="4003830"/>
          </a:xfrm>
          <a:prstGeom prst="rect">
            <a:avLst/>
          </a:prstGeom>
        </p:spPr>
      </p:pic>
      <p:pic>
        <p:nvPicPr>
          <p:cNvPr id="16" name="Picture 15">
            <a:extLst>
              <a:ext uri="{FF2B5EF4-FFF2-40B4-BE49-F238E27FC236}">
                <a16:creationId xmlns:a16="http://schemas.microsoft.com/office/drawing/2014/main" id="{53B5F4A2-228F-4207-8E52-932FA3302EF1}"/>
              </a:ext>
            </a:extLst>
          </p:cNvPr>
          <p:cNvPicPr>
            <a:picLocks noChangeAspect="1"/>
          </p:cNvPicPr>
          <p:nvPr/>
        </p:nvPicPr>
        <p:blipFill>
          <a:blip r:embed="rId4"/>
          <a:stretch>
            <a:fillRect/>
          </a:stretch>
        </p:blipFill>
        <p:spPr>
          <a:xfrm>
            <a:off x="3867890" y="1985827"/>
            <a:ext cx="3145469" cy="4003830"/>
          </a:xfrm>
          <a:prstGeom prst="rect">
            <a:avLst/>
          </a:prstGeom>
        </p:spPr>
      </p:pic>
    </p:spTree>
    <p:extLst>
      <p:ext uri="{BB962C8B-B14F-4D97-AF65-F5344CB8AC3E}">
        <p14:creationId xmlns:p14="http://schemas.microsoft.com/office/powerpoint/2010/main" val="86444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Special Foundations</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11</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36" name="Picture 35">
            <a:extLst>
              <a:ext uri="{FF2B5EF4-FFF2-40B4-BE49-F238E27FC236}">
                <a16:creationId xmlns:a16="http://schemas.microsoft.com/office/drawing/2014/main" id="{FD436437-4D13-40AA-A166-C374199B73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167" y="1701948"/>
            <a:ext cx="3401234" cy="2423557"/>
          </a:xfrm>
          <a:prstGeom prst="rect">
            <a:avLst/>
          </a:prstGeom>
        </p:spPr>
      </p:pic>
      <p:pic>
        <p:nvPicPr>
          <p:cNvPr id="38" name="Picture 37">
            <a:extLst>
              <a:ext uri="{FF2B5EF4-FFF2-40B4-BE49-F238E27FC236}">
                <a16:creationId xmlns:a16="http://schemas.microsoft.com/office/drawing/2014/main" id="{94D4486B-05B0-4F12-8548-9245DDAFB8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0280" y="1760277"/>
            <a:ext cx="3683535" cy="2345273"/>
          </a:xfrm>
          <a:prstGeom prst="rect">
            <a:avLst/>
          </a:prstGeom>
        </p:spPr>
      </p:pic>
      <p:pic>
        <p:nvPicPr>
          <p:cNvPr id="44" name="Picture 43">
            <a:extLst>
              <a:ext uri="{FF2B5EF4-FFF2-40B4-BE49-F238E27FC236}">
                <a16:creationId xmlns:a16="http://schemas.microsoft.com/office/drawing/2014/main" id="{8C0AD717-B91D-4AD4-95F2-A4EE4FBE0F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21694" y="1751645"/>
            <a:ext cx="4065503" cy="2353906"/>
          </a:xfrm>
          <a:prstGeom prst="rect">
            <a:avLst/>
          </a:prstGeom>
        </p:spPr>
      </p:pic>
      <p:pic>
        <p:nvPicPr>
          <p:cNvPr id="46" name="Picture 45">
            <a:extLst>
              <a:ext uri="{FF2B5EF4-FFF2-40B4-BE49-F238E27FC236}">
                <a16:creationId xmlns:a16="http://schemas.microsoft.com/office/drawing/2014/main" id="{B4976ECE-0F08-4C28-9374-4BD5252A08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5722" y="4274626"/>
            <a:ext cx="5371728" cy="2264286"/>
          </a:xfrm>
          <a:prstGeom prst="rect">
            <a:avLst/>
          </a:prstGeom>
        </p:spPr>
      </p:pic>
      <p:pic>
        <p:nvPicPr>
          <p:cNvPr id="52" name="Picture 51">
            <a:extLst>
              <a:ext uri="{FF2B5EF4-FFF2-40B4-BE49-F238E27FC236}">
                <a16:creationId xmlns:a16="http://schemas.microsoft.com/office/drawing/2014/main" id="{951BC916-DB9B-43AD-8FB5-BA5A32BB72E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34325" y="4274626"/>
            <a:ext cx="5024768" cy="2264286"/>
          </a:xfrm>
          <a:prstGeom prst="rect">
            <a:avLst/>
          </a:prstGeom>
        </p:spPr>
      </p:pic>
    </p:spTree>
    <p:extLst>
      <p:ext uri="{BB962C8B-B14F-4D97-AF65-F5344CB8AC3E}">
        <p14:creationId xmlns:p14="http://schemas.microsoft.com/office/powerpoint/2010/main" val="3130545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Bitumen Road Constructions</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12</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18" name="Picture 17">
            <a:extLst>
              <a:ext uri="{FF2B5EF4-FFF2-40B4-BE49-F238E27FC236}">
                <a16:creationId xmlns:a16="http://schemas.microsoft.com/office/drawing/2014/main" id="{E586BFE1-3A42-4363-B899-B05CC37E43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2015" y="1879502"/>
            <a:ext cx="2937272" cy="3299898"/>
          </a:xfrm>
          <a:prstGeom prst="rect">
            <a:avLst/>
          </a:prstGeom>
        </p:spPr>
      </p:pic>
      <p:pic>
        <p:nvPicPr>
          <p:cNvPr id="22" name="Picture 21">
            <a:extLst>
              <a:ext uri="{FF2B5EF4-FFF2-40B4-BE49-F238E27FC236}">
                <a16:creationId xmlns:a16="http://schemas.microsoft.com/office/drawing/2014/main" id="{66ACE610-53F3-45D6-BFBF-F9A6B8FBB1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0783" y="1879502"/>
            <a:ext cx="2679817" cy="3299898"/>
          </a:xfrm>
          <a:prstGeom prst="rect">
            <a:avLst/>
          </a:prstGeom>
        </p:spPr>
      </p:pic>
      <p:pic>
        <p:nvPicPr>
          <p:cNvPr id="26" name="Picture 25">
            <a:extLst>
              <a:ext uri="{FF2B5EF4-FFF2-40B4-BE49-F238E27FC236}">
                <a16:creationId xmlns:a16="http://schemas.microsoft.com/office/drawing/2014/main" id="{0BB8B1A2-62BF-428F-A4AE-176D187321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33945" y="1879502"/>
            <a:ext cx="2937272" cy="3299898"/>
          </a:xfrm>
          <a:prstGeom prst="rect">
            <a:avLst/>
          </a:prstGeom>
        </p:spPr>
      </p:pic>
      <p:pic>
        <p:nvPicPr>
          <p:cNvPr id="28" name="Picture 27">
            <a:extLst>
              <a:ext uri="{FF2B5EF4-FFF2-40B4-BE49-F238E27FC236}">
                <a16:creationId xmlns:a16="http://schemas.microsoft.com/office/drawing/2014/main" id="{25D330FD-9766-49C1-B442-0EBD355AFF1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2144" y="1879502"/>
            <a:ext cx="2859493" cy="3299898"/>
          </a:xfrm>
          <a:prstGeom prst="rect">
            <a:avLst/>
          </a:prstGeom>
        </p:spPr>
      </p:pic>
    </p:spTree>
    <p:extLst>
      <p:ext uri="{BB962C8B-B14F-4D97-AF65-F5344CB8AC3E}">
        <p14:creationId xmlns:p14="http://schemas.microsoft.com/office/powerpoint/2010/main" val="86103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Concrete Roads</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13</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5" name="Picture 4">
            <a:extLst>
              <a:ext uri="{FF2B5EF4-FFF2-40B4-BE49-F238E27FC236}">
                <a16:creationId xmlns:a16="http://schemas.microsoft.com/office/drawing/2014/main" id="{A56C3B60-2376-4463-9B2A-E31B1E9903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735" y="1890325"/>
            <a:ext cx="3291203" cy="4155912"/>
          </a:xfrm>
          <a:prstGeom prst="rect">
            <a:avLst/>
          </a:prstGeom>
        </p:spPr>
      </p:pic>
      <p:pic>
        <p:nvPicPr>
          <p:cNvPr id="11" name="Picture 10">
            <a:extLst>
              <a:ext uri="{FF2B5EF4-FFF2-40B4-BE49-F238E27FC236}">
                <a16:creationId xmlns:a16="http://schemas.microsoft.com/office/drawing/2014/main" id="{E0AD2C4B-C76E-433F-B709-C880E341CA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59447" y="1867128"/>
            <a:ext cx="2536553" cy="4179109"/>
          </a:xfrm>
          <a:prstGeom prst="rect">
            <a:avLst/>
          </a:prstGeom>
        </p:spPr>
      </p:pic>
      <p:pic>
        <p:nvPicPr>
          <p:cNvPr id="14" name="Picture 13">
            <a:extLst>
              <a:ext uri="{FF2B5EF4-FFF2-40B4-BE49-F238E27FC236}">
                <a16:creationId xmlns:a16="http://schemas.microsoft.com/office/drawing/2014/main" id="{39A992CF-7C5A-41F2-BB50-015A2A10E9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7004" y="1834737"/>
            <a:ext cx="2936466" cy="4276037"/>
          </a:xfrm>
          <a:prstGeom prst="rect">
            <a:avLst/>
          </a:prstGeom>
        </p:spPr>
      </p:pic>
      <p:pic>
        <p:nvPicPr>
          <p:cNvPr id="16" name="Picture 15">
            <a:extLst>
              <a:ext uri="{FF2B5EF4-FFF2-40B4-BE49-F238E27FC236}">
                <a16:creationId xmlns:a16="http://schemas.microsoft.com/office/drawing/2014/main" id="{80083FB7-17FE-4204-BCA5-4A5B250A4F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60522" y="1867128"/>
            <a:ext cx="2525687" cy="4243646"/>
          </a:xfrm>
          <a:prstGeom prst="rect">
            <a:avLst/>
          </a:prstGeom>
        </p:spPr>
      </p:pic>
    </p:spTree>
    <p:extLst>
      <p:ext uri="{BB962C8B-B14F-4D97-AF65-F5344CB8AC3E}">
        <p14:creationId xmlns:p14="http://schemas.microsoft.com/office/powerpoint/2010/main" val="3650198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Parking Construction with Thermoplastic Paints and Signs</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14</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5" name="Picture 4">
            <a:extLst>
              <a:ext uri="{FF2B5EF4-FFF2-40B4-BE49-F238E27FC236}">
                <a16:creationId xmlns:a16="http://schemas.microsoft.com/office/drawing/2014/main" id="{782E5F85-3833-4EF9-94D8-A1AEE7DFD4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7436137" y="2558945"/>
            <a:ext cx="4222750" cy="3372066"/>
          </a:xfrm>
          <a:prstGeom prst="rect">
            <a:avLst/>
          </a:prstGeom>
        </p:spPr>
      </p:pic>
      <p:pic>
        <p:nvPicPr>
          <p:cNvPr id="11" name="Picture 10">
            <a:extLst>
              <a:ext uri="{FF2B5EF4-FFF2-40B4-BE49-F238E27FC236}">
                <a16:creationId xmlns:a16="http://schemas.microsoft.com/office/drawing/2014/main" id="{80A110DB-33AC-45F9-B644-7332AB86DDBB}"/>
              </a:ext>
            </a:extLst>
          </p:cNvPr>
          <p:cNvPicPr>
            <a:picLocks noChangeAspect="1"/>
          </p:cNvPicPr>
          <p:nvPr/>
        </p:nvPicPr>
        <p:blipFill>
          <a:blip r:embed="rId4"/>
          <a:stretch>
            <a:fillRect/>
          </a:stretch>
        </p:blipFill>
        <p:spPr>
          <a:xfrm>
            <a:off x="117605" y="2133600"/>
            <a:ext cx="3610976" cy="4222750"/>
          </a:xfrm>
          <a:prstGeom prst="rect">
            <a:avLst/>
          </a:prstGeom>
        </p:spPr>
      </p:pic>
      <p:pic>
        <p:nvPicPr>
          <p:cNvPr id="16" name="Picture 15">
            <a:extLst>
              <a:ext uri="{FF2B5EF4-FFF2-40B4-BE49-F238E27FC236}">
                <a16:creationId xmlns:a16="http://schemas.microsoft.com/office/drawing/2014/main" id="{003CDAC8-3BAB-40BC-B340-1C5D068BD4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08997" y="2133600"/>
            <a:ext cx="3372066" cy="4222750"/>
          </a:xfrm>
          <a:prstGeom prst="rect">
            <a:avLst/>
          </a:prstGeom>
        </p:spPr>
      </p:pic>
    </p:spTree>
    <p:extLst>
      <p:ext uri="{BB962C8B-B14F-4D97-AF65-F5344CB8AC3E}">
        <p14:creationId xmlns:p14="http://schemas.microsoft.com/office/powerpoint/2010/main" val="3007778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8">
            <a:extLst>
              <a:ext uri="{FF2B5EF4-FFF2-40B4-BE49-F238E27FC236}">
                <a16:creationId xmlns:a16="http://schemas.microsoft.com/office/drawing/2014/main" id="{FAA9D8EA-A7CA-4ED0-94D3-29382CDEBB32}"/>
              </a:ext>
            </a:extLst>
          </p:cNvPr>
          <p:cNvSpPr>
            <a:spLocks noGrp="1"/>
          </p:cNvSpPr>
          <p:nvPr>
            <p:ph type="body" sz="quarter" idx="16"/>
          </p:nvPr>
        </p:nvSpPr>
        <p:spPr>
          <a:xfrm>
            <a:off x="520493" y="1376932"/>
            <a:ext cx="7721986" cy="608895"/>
          </a:xfrm>
        </p:spPr>
        <p:txBody>
          <a:bodyPr/>
          <a:lstStyle/>
          <a:p>
            <a:r>
              <a:rPr lang="en-US" dirty="0"/>
              <a:t>Mass Concrete</a:t>
            </a:r>
          </a:p>
        </p:txBody>
      </p:sp>
      <p:sp>
        <p:nvSpPr>
          <p:cNvPr id="3" name="Footer Placeholder 2">
            <a:extLst>
              <a:ext uri="{FF2B5EF4-FFF2-40B4-BE49-F238E27FC236}">
                <a16:creationId xmlns:a16="http://schemas.microsoft.com/office/drawing/2014/main" id="{16764F18-9B71-4D59-80A4-C9436CB2F479}"/>
              </a:ext>
            </a:extLst>
          </p:cNvPr>
          <p:cNvSpPr>
            <a:spLocks noGrp="1"/>
          </p:cNvSpPr>
          <p:nvPr>
            <p:ph type="ftr" sz="quarter" idx="17"/>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7553D90E-F2EA-4BA1-ACBD-9D3D0EB22C8A}"/>
              </a:ext>
            </a:extLst>
          </p:cNvPr>
          <p:cNvSpPr>
            <a:spLocks noGrp="1"/>
          </p:cNvSpPr>
          <p:nvPr>
            <p:ph type="sldNum" sz="quarter" idx="18"/>
          </p:nvPr>
        </p:nvSpPr>
        <p:spPr/>
        <p:txBody>
          <a:bodyPr/>
          <a:lstStyle/>
          <a:p>
            <a:fld id="{8699F50C-BE38-4BD0-BA84-9B090E1F2B9B}" type="slidenum">
              <a:rPr lang="en-US" smtClean="0"/>
              <a:pPr/>
              <a:t>15</a:t>
            </a:fld>
            <a:endParaRPr lang="en-US" dirty="0"/>
          </a:p>
        </p:txBody>
      </p:sp>
      <p:sp>
        <p:nvSpPr>
          <p:cNvPr id="7" name="Rounded Rectangle 6"/>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TextBox 7"/>
          <p:cNvSpPr txBox="1"/>
          <p:nvPr/>
        </p:nvSpPr>
        <p:spPr>
          <a:xfrm>
            <a:off x="11146970" y="167999"/>
            <a:ext cx="824247" cy="646331"/>
          </a:xfrm>
          <a:prstGeom prst="rect">
            <a:avLst/>
          </a:prstGeom>
          <a:noFill/>
        </p:spPr>
        <p:txBody>
          <a:bodyPr wrap="square" rtlCol="0">
            <a:spAutoFit/>
          </a:bodyPr>
          <a:lstStyle/>
          <a:p>
            <a:r>
              <a:rPr lang="en-IN" sz="3600" b="1" dirty="0">
                <a:solidFill>
                  <a:schemeClr val="bg1"/>
                </a:solidFill>
              </a:rPr>
              <a:t>VC</a:t>
            </a:r>
          </a:p>
        </p:txBody>
      </p:sp>
      <p:pic>
        <p:nvPicPr>
          <p:cNvPr id="5" name="Picture 4">
            <a:extLst>
              <a:ext uri="{FF2B5EF4-FFF2-40B4-BE49-F238E27FC236}">
                <a16:creationId xmlns:a16="http://schemas.microsoft.com/office/drawing/2014/main" id="{21EF119A-323E-4723-8C1C-2E0A247638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551" y="1985827"/>
            <a:ext cx="2933700" cy="2481046"/>
          </a:xfrm>
          <a:prstGeom prst="rect">
            <a:avLst/>
          </a:prstGeom>
        </p:spPr>
      </p:pic>
      <p:pic>
        <p:nvPicPr>
          <p:cNvPr id="9" name="Picture 8">
            <a:extLst>
              <a:ext uri="{FF2B5EF4-FFF2-40B4-BE49-F238E27FC236}">
                <a16:creationId xmlns:a16="http://schemas.microsoft.com/office/drawing/2014/main" id="{A37ED3BF-C508-4DF6-B75C-68FC5995A5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84776" y="1985827"/>
            <a:ext cx="3044599" cy="2515619"/>
          </a:xfrm>
          <a:prstGeom prst="rect">
            <a:avLst/>
          </a:prstGeom>
        </p:spPr>
      </p:pic>
      <p:pic>
        <p:nvPicPr>
          <p:cNvPr id="11" name="Picture 10">
            <a:extLst>
              <a:ext uri="{FF2B5EF4-FFF2-40B4-BE49-F238E27FC236}">
                <a16:creationId xmlns:a16="http://schemas.microsoft.com/office/drawing/2014/main" id="{CBABBDA8-EABE-49AA-883E-B2D555B337F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70900" y="1985827"/>
            <a:ext cx="2686132" cy="2515619"/>
          </a:xfrm>
          <a:prstGeom prst="rect">
            <a:avLst/>
          </a:prstGeom>
        </p:spPr>
      </p:pic>
      <p:pic>
        <p:nvPicPr>
          <p:cNvPr id="14" name="Picture 13">
            <a:extLst>
              <a:ext uri="{FF2B5EF4-FFF2-40B4-BE49-F238E27FC236}">
                <a16:creationId xmlns:a16="http://schemas.microsoft.com/office/drawing/2014/main" id="{6B8A1260-B0D1-435B-813A-B23E9214965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98558" y="1985827"/>
            <a:ext cx="2383892" cy="2515619"/>
          </a:xfrm>
          <a:prstGeom prst="rect">
            <a:avLst/>
          </a:prstGeom>
        </p:spPr>
      </p:pic>
      <p:sp>
        <p:nvSpPr>
          <p:cNvPr id="15" name="TextBox 14">
            <a:extLst>
              <a:ext uri="{FF2B5EF4-FFF2-40B4-BE49-F238E27FC236}">
                <a16:creationId xmlns:a16="http://schemas.microsoft.com/office/drawing/2014/main" id="{4107FAB5-831E-46CC-A0FE-3B94F610FB7F}"/>
              </a:ext>
            </a:extLst>
          </p:cNvPr>
          <p:cNvSpPr txBox="1"/>
          <p:nvPr/>
        </p:nvSpPr>
        <p:spPr>
          <a:xfrm>
            <a:off x="520493" y="5225143"/>
            <a:ext cx="6468136" cy="861774"/>
          </a:xfrm>
          <a:prstGeom prst="rect">
            <a:avLst/>
          </a:prstGeom>
          <a:noFill/>
        </p:spPr>
        <p:txBody>
          <a:bodyPr wrap="square" rtlCol="0">
            <a:spAutoFit/>
          </a:bodyPr>
          <a:lstStyle/>
          <a:p>
            <a:r>
              <a:rPr lang="en-US" dirty="0">
                <a:solidFill>
                  <a:schemeClr val="bg1"/>
                </a:solidFill>
              </a:rPr>
              <a:t>And Many More…</a:t>
            </a:r>
          </a:p>
          <a:p>
            <a:endParaRPr lang="en-US" dirty="0">
              <a:solidFill>
                <a:schemeClr val="bg1"/>
              </a:solidFill>
            </a:endParaRPr>
          </a:p>
          <a:p>
            <a:r>
              <a:rPr kumimoji="0" lang="en-US" sz="1400" b="1" i="0" u="none" strike="noStrike" kern="1200" cap="none" spc="0" normalizeH="0" baseline="0" noProof="0" dirty="0">
                <a:ln>
                  <a:noFill/>
                </a:ln>
                <a:solidFill>
                  <a:srgbClr val="FFFFFF"/>
                </a:solidFill>
                <a:effectLst/>
                <a:uLnTx/>
                <a:uFillTx/>
                <a:latin typeface="Calibri" panose="020F0502020204030204"/>
                <a:ea typeface="+mj-ea"/>
                <a:cs typeface="+mj-cs"/>
              </a:rPr>
              <a:t>Note – All the Work Done Pictures Shown are Executed in the year 2021</a:t>
            </a:r>
            <a:endParaRPr lang="en-IN" dirty="0">
              <a:solidFill>
                <a:schemeClr val="bg1"/>
              </a:solidFill>
            </a:endParaRPr>
          </a:p>
        </p:txBody>
      </p:sp>
    </p:spTree>
    <p:extLst>
      <p:ext uri="{BB962C8B-B14F-4D97-AF65-F5344CB8AC3E}">
        <p14:creationId xmlns:p14="http://schemas.microsoft.com/office/powerpoint/2010/main" val="3857704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92BF91-1CA4-4DA0-9289-475AF6F142C8}"/>
              </a:ext>
            </a:extLst>
          </p:cNvPr>
          <p:cNvSpPr>
            <a:spLocks noGrp="1"/>
          </p:cNvSpPr>
          <p:nvPr>
            <p:ph type="sldNum" sz="quarter" idx="11"/>
          </p:nvPr>
        </p:nvSpPr>
        <p:spPr/>
        <p:txBody>
          <a:bodyPr/>
          <a:lstStyle/>
          <a:p>
            <a:fld id="{8699F50C-BE38-4BD0-BA84-9B090E1F2B9B}" type="slidenum">
              <a:rPr lang="en-US" smtClean="0"/>
              <a:t>16</a:t>
            </a:fld>
            <a:endParaRPr lang="en-US" dirty="0"/>
          </a:p>
        </p:txBody>
      </p:sp>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p:txBody>
          <a:bodyPr/>
          <a:lstStyle/>
          <a:p>
            <a:r>
              <a:rPr lang="en-US" dirty="0"/>
              <a:t>Our Esteemed Clients</a:t>
            </a:r>
          </a:p>
        </p:txBody>
      </p:sp>
      <p:sp>
        <p:nvSpPr>
          <p:cNvPr id="5" name="Rounded Rectangle 4"/>
          <p:cNvSpPr/>
          <p:nvPr/>
        </p:nvSpPr>
        <p:spPr>
          <a:xfrm>
            <a:off x="11146970" y="209027"/>
            <a:ext cx="740227" cy="525068"/>
          </a:xfrm>
          <a:prstGeom prst="roundRect">
            <a:avLst/>
          </a:prstGeom>
          <a:solidFill>
            <a:srgbClr val="00194C"/>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6" name="TextBox 5"/>
          <p:cNvSpPr txBox="1"/>
          <p:nvPr/>
        </p:nvSpPr>
        <p:spPr>
          <a:xfrm>
            <a:off x="11146970" y="160111"/>
            <a:ext cx="824247" cy="646331"/>
          </a:xfrm>
          <a:prstGeom prst="rect">
            <a:avLst/>
          </a:prstGeom>
          <a:noFill/>
        </p:spPr>
        <p:txBody>
          <a:bodyPr wrap="square" rtlCol="0">
            <a:spAutoFit/>
          </a:bodyPr>
          <a:lstStyle/>
          <a:p>
            <a:r>
              <a:rPr lang="en-IN" sz="3600" b="1" dirty="0">
                <a:solidFill>
                  <a:schemeClr val="bg1"/>
                </a:solidFill>
              </a:rPr>
              <a:t>VC</a:t>
            </a:r>
          </a:p>
        </p:txBody>
      </p:sp>
      <p:sp>
        <p:nvSpPr>
          <p:cNvPr id="7" name="Text Placeholder 6"/>
          <p:cNvSpPr>
            <a:spLocks noGrp="1"/>
          </p:cNvSpPr>
          <p:nvPr>
            <p:ph type="body" sz="quarter" idx="12"/>
          </p:nvPr>
        </p:nvSpPr>
        <p:spPr>
          <a:xfrm>
            <a:off x="1526130" y="1979613"/>
            <a:ext cx="9420911" cy="4376737"/>
          </a:xfrm>
        </p:spPr>
        <p:txBody>
          <a:bodyPr/>
          <a:lstStyle/>
          <a:p>
            <a:pPr marL="857250" indent="-857250" algn="l">
              <a:buFont typeface="Arial" panose="020B0604020202020204" pitchFamily="34" charset="0"/>
              <a:buChar char="•"/>
            </a:pPr>
            <a:r>
              <a:rPr lang="en-IN" sz="3600" dirty="0"/>
              <a:t>GE India Industrial PVT LTD, Chakan.</a:t>
            </a:r>
          </a:p>
          <a:p>
            <a:pPr marL="857250" indent="-857250" algn="l">
              <a:buFont typeface="Arial" panose="020B0604020202020204" pitchFamily="34" charset="0"/>
              <a:buChar char="•"/>
            </a:pPr>
            <a:r>
              <a:rPr lang="en-IN" sz="3600" dirty="0"/>
              <a:t>SANY Heavy Industry India PVT LTD, </a:t>
            </a:r>
            <a:r>
              <a:rPr lang="en-IN" sz="3600" dirty="0" err="1"/>
              <a:t>Chakan</a:t>
            </a:r>
            <a:r>
              <a:rPr lang="en-IN" sz="3600" dirty="0"/>
              <a:t>. </a:t>
            </a:r>
          </a:p>
          <a:p>
            <a:pPr marL="857250" indent="-857250" algn="l">
              <a:buFont typeface="Arial" panose="020B0604020202020204" pitchFamily="34" charset="0"/>
              <a:buChar char="•"/>
            </a:pPr>
            <a:r>
              <a:rPr lang="en-IN" sz="3600" dirty="0"/>
              <a:t>Stanley Black and Decker, Chakan.</a:t>
            </a:r>
          </a:p>
          <a:p>
            <a:pPr marL="857250" indent="-857250" algn="l">
              <a:buFont typeface="Arial" panose="020B0604020202020204" pitchFamily="34" charset="0"/>
              <a:buChar char="•"/>
            </a:pPr>
            <a:r>
              <a:rPr lang="en-IN" sz="3600" dirty="0" err="1"/>
              <a:t>Araymond</a:t>
            </a:r>
            <a:r>
              <a:rPr lang="en-IN" sz="3600" dirty="0"/>
              <a:t> </a:t>
            </a:r>
            <a:r>
              <a:rPr lang="en-IN" sz="3600" dirty="0" err="1"/>
              <a:t>Fastners</a:t>
            </a:r>
            <a:r>
              <a:rPr lang="en-IN" sz="3600" dirty="0"/>
              <a:t> India Pvt Ltd, Chakan.</a:t>
            </a:r>
          </a:p>
          <a:p>
            <a:pPr marL="857250" indent="-857250" algn="l">
              <a:buFont typeface="Arial" panose="020B0604020202020204" pitchFamily="34" charset="0"/>
              <a:buChar char="•"/>
            </a:pPr>
            <a:r>
              <a:rPr lang="en-IN" sz="3600" dirty="0"/>
              <a:t>Bajaj Electricals, Chakan Plant.</a:t>
            </a:r>
          </a:p>
          <a:p>
            <a:pPr marL="857250" indent="-857250" algn="l">
              <a:buFont typeface="Arial" panose="020B0604020202020204" pitchFamily="34" charset="0"/>
              <a:buChar char="•"/>
            </a:pPr>
            <a:endParaRPr lang="en-IN" dirty="0"/>
          </a:p>
        </p:txBody>
      </p:sp>
    </p:spTree>
    <p:extLst>
      <p:ext uri="{BB962C8B-B14F-4D97-AF65-F5344CB8AC3E}">
        <p14:creationId xmlns:p14="http://schemas.microsoft.com/office/powerpoint/2010/main" val="59582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6" title="Building image">
            <a:extLst>
              <a:ext uri="{FF2B5EF4-FFF2-40B4-BE49-F238E27FC236}">
                <a16:creationId xmlns:a16="http://schemas.microsoft.com/office/drawing/2014/main" id="{BA026684-ED32-4C82-8EFB-03E9E047EA33}"/>
              </a:ext>
              <a:ext uri="{C183D7F6-B498-43B3-948B-1728B52AA6E4}">
                <adec:decorative xmlns:adec="http://schemas.microsoft.com/office/drawing/2017/decorative" val="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9" name="Hexagon 18">
            <a:extLst>
              <a:ext uri="{FF2B5EF4-FFF2-40B4-BE49-F238E27FC236}">
                <a16:creationId xmlns:a16="http://schemas.microsoft.com/office/drawing/2014/main" id="{7CE8B54A-D8B2-498F-ACFB-31AC2DEB83FA}"/>
              </a:ext>
              <a:ext uri="{C183D7F6-B498-43B3-948B-1728B52AA6E4}">
                <adec:decorative xmlns:adec="http://schemas.microsoft.com/office/drawing/2017/decorative" val="1"/>
              </a:ext>
            </a:extLst>
          </p:cNvPr>
          <p:cNvSpPr/>
          <p:nvPr/>
        </p:nvSpPr>
        <p:spPr>
          <a:xfrm rot="16200000">
            <a:off x="2679702" y="2388914"/>
            <a:ext cx="2412998" cy="2080172"/>
          </a:xfrm>
          <a:prstGeom prst="hexagon">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descr="Company initials and name in grouped text">
            <a:extLst>
              <a:ext uri="{FF2B5EF4-FFF2-40B4-BE49-F238E27FC236}">
                <a16:creationId xmlns:a16="http://schemas.microsoft.com/office/drawing/2014/main" id="{82C4EAC6-3E04-4614-86BA-A23C851754D9}"/>
              </a:ext>
            </a:extLst>
          </p:cNvPr>
          <p:cNvGrpSpPr/>
          <p:nvPr/>
        </p:nvGrpSpPr>
        <p:grpSpPr>
          <a:xfrm>
            <a:off x="2760777" y="2855631"/>
            <a:ext cx="2273764" cy="1127820"/>
            <a:chOff x="2760777" y="2902286"/>
            <a:chExt cx="2273764" cy="1127820"/>
          </a:xfrm>
        </p:grpSpPr>
        <p:sp>
          <p:nvSpPr>
            <p:cNvPr id="21" name="TextBox 20">
              <a:extLst>
                <a:ext uri="{FF2B5EF4-FFF2-40B4-BE49-F238E27FC236}">
                  <a16:creationId xmlns:a16="http://schemas.microsoft.com/office/drawing/2014/main" id="{A20626FA-81E3-4C45-BF2D-D52CF6D96238}"/>
                </a:ext>
              </a:extLst>
            </p:cNvPr>
            <p:cNvSpPr txBox="1"/>
            <p:nvPr/>
          </p:nvSpPr>
          <p:spPr>
            <a:xfrm>
              <a:off x="3238428" y="2902286"/>
              <a:ext cx="1354217" cy="1015663"/>
            </a:xfrm>
            <a:prstGeom prst="rect">
              <a:avLst/>
            </a:prstGeom>
            <a:noFill/>
          </p:spPr>
          <p:txBody>
            <a:bodyPr wrap="none" rtlCol="0">
              <a:spAutoFit/>
            </a:bodyPr>
            <a:lstStyle/>
            <a:p>
              <a:r>
                <a:rPr lang="en-US" sz="6000" b="1" dirty="0">
                  <a:solidFill>
                    <a:schemeClr val="bg1"/>
                  </a:solidFill>
                  <a:latin typeface="Arial Black" panose="020B0A04020102020204" pitchFamily="34" charset="0"/>
                </a:rPr>
                <a:t>VC</a:t>
              </a:r>
            </a:p>
          </p:txBody>
        </p:sp>
        <p:sp>
          <p:nvSpPr>
            <p:cNvPr id="22" name="TextBox 21">
              <a:extLst>
                <a:ext uri="{FF2B5EF4-FFF2-40B4-BE49-F238E27FC236}">
                  <a16:creationId xmlns:a16="http://schemas.microsoft.com/office/drawing/2014/main" id="{D6E86452-6AEA-4380-9682-AB26317ADB62}"/>
                </a:ext>
              </a:extLst>
            </p:cNvPr>
            <p:cNvSpPr txBox="1"/>
            <p:nvPr/>
          </p:nvSpPr>
          <p:spPr>
            <a:xfrm>
              <a:off x="2760777" y="3722329"/>
              <a:ext cx="2273764" cy="307777"/>
            </a:xfrm>
            <a:prstGeom prst="rect">
              <a:avLst/>
            </a:prstGeom>
            <a:noFill/>
          </p:spPr>
          <p:txBody>
            <a:bodyPr wrap="none" rtlCol="0">
              <a:spAutoFit/>
            </a:bodyPr>
            <a:lstStyle/>
            <a:p>
              <a:r>
                <a:rPr lang="en-US" sz="1400" dirty="0">
                  <a:solidFill>
                    <a:schemeClr val="bg1"/>
                  </a:solidFill>
                  <a:latin typeface="Calibri Light" panose="020F0302020204030204" pitchFamily="34" charset="0"/>
                  <a:cs typeface="Calibri Light" panose="020F0302020204030204" pitchFamily="34" charset="0"/>
                </a:rPr>
                <a:t>VAKRATUND CONSTRUCTION</a:t>
              </a:r>
            </a:p>
          </p:txBody>
        </p:sp>
      </p:grpSp>
      <p:sp>
        <p:nvSpPr>
          <p:cNvPr id="8" name="Title 7">
            <a:extLst>
              <a:ext uri="{FF2B5EF4-FFF2-40B4-BE49-F238E27FC236}">
                <a16:creationId xmlns:a16="http://schemas.microsoft.com/office/drawing/2014/main" id="{8B6C5EAB-81FF-4827-A160-22F4363C611A}"/>
              </a:ext>
            </a:extLst>
          </p:cNvPr>
          <p:cNvSpPr>
            <a:spLocks noGrp="1"/>
          </p:cNvSpPr>
          <p:nvPr>
            <p:ph type="ctrTitle"/>
          </p:nvPr>
        </p:nvSpPr>
        <p:spPr/>
        <p:txBody>
          <a:bodyPr/>
          <a:lstStyle/>
          <a:p>
            <a:r>
              <a:rPr lang="en-US" dirty="0"/>
              <a:t>Thank You</a:t>
            </a:r>
            <a:r>
              <a:rPr lang="en-US" b="0" dirty="0"/>
              <a:t>.</a:t>
            </a:r>
          </a:p>
        </p:txBody>
      </p:sp>
      <p:sp>
        <p:nvSpPr>
          <p:cNvPr id="14" name="Text Placeholder 13">
            <a:extLst>
              <a:ext uri="{FF2B5EF4-FFF2-40B4-BE49-F238E27FC236}">
                <a16:creationId xmlns:a16="http://schemas.microsoft.com/office/drawing/2014/main" id="{B6611344-9447-438E-873C-299AF4110B03}"/>
              </a:ext>
            </a:extLst>
          </p:cNvPr>
          <p:cNvSpPr>
            <a:spLocks noGrp="1"/>
          </p:cNvSpPr>
          <p:nvPr>
            <p:ph type="body" sz="quarter" idx="15"/>
          </p:nvPr>
        </p:nvSpPr>
        <p:spPr/>
        <p:txBody>
          <a:bodyPr/>
          <a:lstStyle/>
          <a:p>
            <a:r>
              <a:rPr lang="en-US" dirty="0"/>
              <a:t>Prajot Vikas Dhadge</a:t>
            </a:r>
          </a:p>
        </p:txBody>
      </p:sp>
      <p:sp>
        <p:nvSpPr>
          <p:cNvPr id="15" name="Text Placeholder 14">
            <a:extLst>
              <a:ext uri="{FF2B5EF4-FFF2-40B4-BE49-F238E27FC236}">
                <a16:creationId xmlns:a16="http://schemas.microsoft.com/office/drawing/2014/main" id="{7A3FB895-3D21-4707-8EDE-3F825906DE41}"/>
              </a:ext>
            </a:extLst>
          </p:cNvPr>
          <p:cNvSpPr>
            <a:spLocks noGrp="1"/>
          </p:cNvSpPr>
          <p:nvPr>
            <p:ph type="body" sz="quarter" idx="16"/>
          </p:nvPr>
        </p:nvSpPr>
        <p:spPr/>
        <p:txBody>
          <a:bodyPr/>
          <a:lstStyle/>
          <a:p>
            <a:r>
              <a:rPr lang="en-US" dirty="0"/>
              <a:t>9960532729.</a:t>
            </a:r>
          </a:p>
        </p:txBody>
      </p:sp>
      <p:sp>
        <p:nvSpPr>
          <p:cNvPr id="23" name="Text Placeholder 22">
            <a:extLst>
              <a:ext uri="{FF2B5EF4-FFF2-40B4-BE49-F238E27FC236}">
                <a16:creationId xmlns:a16="http://schemas.microsoft.com/office/drawing/2014/main" id="{A0B41C33-430D-4B31-A546-F85646919475}"/>
              </a:ext>
            </a:extLst>
          </p:cNvPr>
          <p:cNvSpPr>
            <a:spLocks noGrp="1"/>
          </p:cNvSpPr>
          <p:nvPr>
            <p:ph type="body" sz="quarter" idx="17"/>
          </p:nvPr>
        </p:nvSpPr>
        <p:spPr/>
        <p:txBody>
          <a:bodyPr/>
          <a:lstStyle/>
          <a:p>
            <a:r>
              <a:rPr lang="en-US" dirty="0"/>
              <a:t>Prajot.Dhadge@gmail.com</a:t>
            </a:r>
          </a:p>
        </p:txBody>
      </p:sp>
      <p:sp>
        <p:nvSpPr>
          <p:cNvPr id="3" name="TextBox 2"/>
          <p:cNvSpPr txBox="1"/>
          <p:nvPr/>
        </p:nvSpPr>
        <p:spPr>
          <a:xfrm>
            <a:off x="6822928" y="4537514"/>
            <a:ext cx="6635494" cy="369332"/>
          </a:xfrm>
          <a:prstGeom prst="rect">
            <a:avLst/>
          </a:prstGeom>
          <a:noFill/>
        </p:spPr>
        <p:txBody>
          <a:bodyPr wrap="square" rtlCol="0">
            <a:spAutoFit/>
          </a:bodyPr>
          <a:lstStyle/>
          <a:p>
            <a:r>
              <a:rPr lang="en-IN" dirty="0"/>
              <a:t>Address- Laxmi Narayan Building, Dhadge Mala, Chakan.</a:t>
            </a:r>
          </a:p>
        </p:txBody>
      </p:sp>
    </p:spTree>
    <p:extLst>
      <p:ext uri="{BB962C8B-B14F-4D97-AF65-F5344CB8AC3E}">
        <p14:creationId xmlns:p14="http://schemas.microsoft.com/office/powerpoint/2010/main" val="2260955757"/>
      </p:ext>
    </p:extLst>
  </p:cSld>
  <p:clrMapOvr>
    <a:masterClrMapping/>
  </p:clrMapOvr>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89027928_Hexagon presentation dark_AAS_v4" id="{00715B48-F6B0-4FD0-BA2D-34714F23D55A}" vid="{445656DE-313E-4A78-B834-A775A8573B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C9C3589D-EF2D-4AF3-8B55-088F4B14D6E1}">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759597-1FA4-4F46-9BA8-01240C56026E}">
  <ds:schemaRefs>
    <ds:schemaRef ds:uri="http://schemas.microsoft.com/sharepoint/v3/contenttype/forms"/>
  </ds:schemaRefs>
</ds:datastoreItem>
</file>

<file path=customXml/itemProps3.xml><?xml version="1.0" encoding="utf-8"?>
<ds:datastoreItem xmlns:ds="http://schemas.openxmlformats.org/officeDocument/2006/customXml" ds:itemID="{2940343A-75DB-4E03-95EA-4A75BA0D7FF2}">
  <ds:schemaRefs>
    <ds:schemaRef ds:uri="http://schemas.microsoft.com/office/2006/metadata/properties"/>
    <ds:schemaRef ds:uri="http://www.w3.org/2000/xmlns/"/>
    <ds:schemaRef ds:uri="71af3243-3dd4-4a8d-8c0d-dd76da1f02a5"/>
    <ds:schemaRef ds:uri="http://www.w3.org/2001/XMLSchema-instan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Hexagon presentation dark</Template>
  <TotalTime>0</TotalTime>
  <Words>645</Words>
  <Application>Microsoft Office PowerPoint</Application>
  <PresentationFormat>Widescreen</PresentationFormat>
  <Paragraphs>125</Paragraphs>
  <Slides>17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Calibri</vt:lpstr>
      <vt:lpstr>Calibri Light</vt:lpstr>
      <vt:lpstr>Times New Roman</vt:lpstr>
      <vt:lpstr>Office Theme</vt:lpstr>
      <vt:lpstr>VAKRATUND CONSTRUCTION</vt:lpstr>
      <vt:lpstr>INDEX</vt:lpstr>
      <vt:lpstr>About Us</vt:lpstr>
      <vt:lpstr>Background</vt:lpstr>
      <vt:lpstr>Our Mission</vt:lpstr>
      <vt:lpstr>SAFETY</vt:lpstr>
      <vt:lpstr>List of Instruments and Equipments</vt:lpstr>
      <vt:lpstr>   Types of Works Executed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Esteemed Clients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VAKRATUND CONSTRUCTION</dc:title>
  <dc:creator/>
  <cp:lastModifiedBy/>
  <cp:revision>3</cp:revision>
  <dcterms:created xsi:type="dcterms:W3CDTF">2019-12-13T04:53:05Z</dcterms:created>
  <dcterms:modified xsi:type="dcterms:W3CDTF">2026-06-03T05:53:40Z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